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wmf" ContentType="image/x-wmf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ink/ink1.xml" ContentType="application/inkml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7"/>
  </p:notesMasterIdLst>
  <p:sldIdLst>
    <p:sldId id="259" r:id="rId2"/>
    <p:sldId id="276" r:id="rId3"/>
    <p:sldId id="278" r:id="rId4"/>
    <p:sldId id="277" r:id="rId5"/>
    <p:sldId id="1250" r:id="rId6"/>
    <p:sldId id="1261" r:id="rId7"/>
    <p:sldId id="1264" r:id="rId8"/>
    <p:sldId id="1262" r:id="rId9"/>
    <p:sldId id="1266" r:id="rId10"/>
    <p:sldId id="1263" r:id="rId11"/>
    <p:sldId id="283" r:id="rId12"/>
    <p:sldId id="1267" r:id="rId13"/>
    <p:sldId id="1251" r:id="rId14"/>
    <p:sldId id="1268" r:id="rId15"/>
    <p:sldId id="1269" r:id="rId16"/>
    <p:sldId id="1272" r:id="rId17"/>
    <p:sldId id="1273" r:id="rId18"/>
    <p:sldId id="1271" r:id="rId19"/>
    <p:sldId id="1243" r:id="rId20"/>
    <p:sldId id="1252" r:id="rId21"/>
    <p:sldId id="1241" r:id="rId22"/>
    <p:sldId id="478" r:id="rId23"/>
    <p:sldId id="1230" r:id="rId24"/>
    <p:sldId id="1229" r:id="rId25"/>
    <p:sldId id="1246" r:id="rId2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E401AABC-6D3E-4BAB-8352-AD5E3682D805}">
          <p14:sldIdLst>
            <p14:sldId id="259"/>
            <p14:sldId id="276"/>
            <p14:sldId id="278"/>
            <p14:sldId id="277"/>
            <p14:sldId id="1250"/>
            <p14:sldId id="1261"/>
            <p14:sldId id="1264"/>
            <p14:sldId id="1262"/>
            <p14:sldId id="1266"/>
            <p14:sldId id="1263"/>
            <p14:sldId id="283"/>
            <p14:sldId id="1267"/>
          </p14:sldIdLst>
        </p14:section>
        <p14:section name="Névtelen szakasz" id="{7611B3BD-B3C3-46F6-BBC2-6B15F8C96F47}">
          <p14:sldIdLst>
            <p14:sldId id="1251"/>
            <p14:sldId id="1268"/>
            <p14:sldId id="1269"/>
            <p14:sldId id="1272"/>
            <p14:sldId id="1273"/>
            <p14:sldId id="1271"/>
            <p14:sldId id="1243"/>
            <p14:sldId id="1252"/>
            <p14:sldId id="1241"/>
            <p14:sldId id="478"/>
            <p14:sldId id="1230"/>
            <p14:sldId id="1229"/>
            <p14:sldId id="124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zederkényi Zsolt" initials="SZ" lastIdx="1" clrIdx="0">
    <p:extLst>
      <p:ext uri="{19B8F6BF-5375-455C-9EA6-DF929625EA0E}">
        <p15:presenceInfo xmlns:p15="http://schemas.microsoft.com/office/powerpoint/2012/main" userId="520d8997001b58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1F2D"/>
    <a:srgbClr val="2E2E2E"/>
    <a:srgbClr val="82C65A"/>
    <a:srgbClr val="53AF1B"/>
    <a:srgbClr val="FFFFFF"/>
    <a:srgbClr val="5CC466"/>
    <a:srgbClr val="797979"/>
    <a:srgbClr val="51AF19"/>
    <a:srgbClr val="FF7A00"/>
    <a:srgbClr val="F5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3018EB-ADC7-4D26-9DE9-8D913C015811}" v="40" dt="2023-05-24T09:16:08.4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74"/>
    </p:cViewPr>
  </p:sorterViewPr>
  <p:notesViewPr>
    <p:cSldViewPr snapToGrid="0">
      <p:cViewPr varScale="1">
        <p:scale>
          <a:sx n="67" d="100"/>
          <a:sy n="67" d="100"/>
        </p:scale>
        <p:origin x="21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23T12:52:07.300"/>
    </inkml:context>
    <inkml:brush xml:id="br0">
      <inkml:brushProperty name="width" value="0.05" units="cm"/>
      <inkml:brushProperty name="height" value="0.05" units="cm"/>
      <inkml:brushProperty name="color" value="#BD1F2D"/>
    </inkml:brush>
  </inkml:definitions>
  <inkml:trace contextRef="#ctx0" brushRef="#br0">0 1 24575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CD411-005B-45DE-AA14-1792F1788307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1B99C-DCAB-46D4-AE9C-1840BABA9AC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3908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871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207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Click On – 25 év</a:t>
            </a:r>
          </a:p>
          <a:p>
            <a:r>
              <a:rPr lang="hu-HU" dirty="0"/>
              <a:t>xFLOWer – szoftver</a:t>
            </a:r>
          </a:p>
          <a:p>
            <a:r>
              <a:rPr lang="hu-HU" dirty="0"/>
              <a:t>Néhány referencia</a:t>
            </a:r>
          </a:p>
          <a:p>
            <a:r>
              <a:rPr lang="hu-HU" dirty="0"/>
              <a:t>US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5360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Folyamat </a:t>
            </a:r>
            <a:r>
              <a:rPr lang="hu-HU" dirty="0" err="1"/>
              <a:t>menedszment</a:t>
            </a:r>
            <a:r>
              <a:rPr lang="hu-HU" dirty="0"/>
              <a:t> – mindent le lehet rajzolni</a:t>
            </a:r>
          </a:p>
          <a:p>
            <a:r>
              <a:rPr lang="hu-HU" dirty="0"/>
              <a:t>Cégvezetőként a </a:t>
            </a:r>
            <a:r>
              <a:rPr lang="hu-HU" dirty="0" err="1"/>
              <a:t>legofnotsabb</a:t>
            </a:r>
            <a:r>
              <a:rPr lang="hu-HU" dirty="0"/>
              <a:t> feladatunk, </a:t>
            </a:r>
            <a:r>
              <a:rPr lang="hu-HU" dirty="0" err="1"/>
              <a:t>hoyg</a:t>
            </a:r>
            <a:r>
              <a:rPr lang="hu-HU" dirty="0"/>
              <a:t> szabályozott legyen a cég</a:t>
            </a:r>
          </a:p>
          <a:p>
            <a:r>
              <a:rPr lang="hu-HU" dirty="0" err="1"/>
              <a:t>Lehetőéség</a:t>
            </a:r>
            <a:r>
              <a:rPr lang="hu-HU" dirty="0"/>
              <a:t> IT –</a:t>
            </a:r>
            <a:r>
              <a:rPr lang="hu-HU" dirty="0" err="1"/>
              <a:t>val</a:t>
            </a:r>
            <a:r>
              <a:rPr lang="hu-HU" dirty="0"/>
              <a:t> </a:t>
            </a:r>
            <a:r>
              <a:rPr lang="hu-HU" dirty="0" err="1"/>
              <a:t>szééles</a:t>
            </a:r>
            <a:r>
              <a:rPr lang="hu-HU" dirty="0"/>
              <a:t> körűen támogatott</a:t>
            </a:r>
          </a:p>
          <a:p>
            <a:endParaRPr lang="hu-HU" dirty="0"/>
          </a:p>
          <a:p>
            <a:r>
              <a:rPr lang="hu-HU" dirty="0"/>
              <a:t>Legnagyobb félelmeink, hogy eltűnik egy kollega vagy egy csapat és leáll a cég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2608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Folyamat </a:t>
            </a:r>
            <a:r>
              <a:rPr lang="hu-HU" dirty="0" err="1"/>
              <a:t>menedszment</a:t>
            </a:r>
            <a:r>
              <a:rPr lang="hu-HU" dirty="0"/>
              <a:t> – mindent le lehet rajzolni</a:t>
            </a:r>
          </a:p>
          <a:p>
            <a:r>
              <a:rPr lang="hu-HU" dirty="0"/>
              <a:t>Cégvezetőként a </a:t>
            </a:r>
            <a:r>
              <a:rPr lang="hu-HU" dirty="0" err="1"/>
              <a:t>legofnotsabb</a:t>
            </a:r>
            <a:r>
              <a:rPr lang="hu-HU" dirty="0"/>
              <a:t> feladatunk, </a:t>
            </a:r>
            <a:r>
              <a:rPr lang="hu-HU" dirty="0" err="1"/>
              <a:t>hoyg</a:t>
            </a:r>
            <a:r>
              <a:rPr lang="hu-HU" dirty="0"/>
              <a:t> szabályozott legyen a cég</a:t>
            </a:r>
          </a:p>
          <a:p>
            <a:r>
              <a:rPr lang="hu-HU" dirty="0" err="1"/>
              <a:t>Lehetőéség</a:t>
            </a:r>
            <a:r>
              <a:rPr lang="hu-HU" dirty="0"/>
              <a:t> IT –</a:t>
            </a:r>
            <a:r>
              <a:rPr lang="hu-HU" dirty="0" err="1"/>
              <a:t>val</a:t>
            </a:r>
            <a:r>
              <a:rPr lang="hu-HU" dirty="0"/>
              <a:t> </a:t>
            </a:r>
            <a:r>
              <a:rPr lang="hu-HU" dirty="0" err="1"/>
              <a:t>szééles</a:t>
            </a:r>
            <a:r>
              <a:rPr lang="hu-HU" dirty="0"/>
              <a:t> körűen támogatott</a:t>
            </a:r>
          </a:p>
          <a:p>
            <a:endParaRPr lang="hu-HU" dirty="0"/>
          </a:p>
          <a:p>
            <a:r>
              <a:rPr lang="hu-HU" dirty="0"/>
              <a:t>Legnagyobb félelmeink, hogy eltűnik egy kollega vagy egy csapat és leáll a cég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78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ERP – webshop / termelésirányítás -&gt; projekt kezelés</a:t>
            </a:r>
          </a:p>
          <a:p>
            <a:r>
              <a:rPr lang="hu-HU" dirty="0" err="1"/>
              <a:t>Költöztetető</a:t>
            </a:r>
            <a:r>
              <a:rPr lang="hu-HU" dirty="0"/>
              <a:t> cég - </a:t>
            </a:r>
            <a:r>
              <a:rPr lang="hu-HU" dirty="0" err="1"/>
              <a:t>Bitrix</a:t>
            </a:r>
            <a:r>
              <a:rPr lang="hu-HU" dirty="0"/>
              <a:t> - online </a:t>
            </a:r>
            <a:r>
              <a:rPr lang="hu-HU" dirty="0" err="1"/>
              <a:t>workspace</a:t>
            </a:r>
            <a:r>
              <a:rPr lang="hu-HU" dirty="0"/>
              <a:t> -  nem tudták </a:t>
            </a:r>
            <a:r>
              <a:rPr lang="hu-HU" dirty="0" err="1"/>
              <a:t>felhősíteni</a:t>
            </a:r>
            <a:r>
              <a:rPr lang="hu-HU" dirty="0"/>
              <a:t> </a:t>
            </a:r>
          </a:p>
          <a:p>
            <a:r>
              <a:rPr lang="hu-HU" dirty="0"/>
              <a:t>Dobozos CRM – nincs módosítás</a:t>
            </a:r>
          </a:p>
          <a:p>
            <a:r>
              <a:rPr lang="hu-HU" dirty="0"/>
              <a:t>Oktatási intézmény – 1000 féle folyamat, </a:t>
            </a:r>
            <a:r>
              <a:rPr lang="hu-HU" dirty="0" err="1"/>
              <a:t>pl</a:t>
            </a:r>
            <a:r>
              <a:rPr lang="hu-HU" dirty="0"/>
              <a:t> szépkártya igénylés</a:t>
            </a:r>
          </a:p>
          <a:p>
            <a:r>
              <a:rPr lang="hu-HU" dirty="0"/>
              <a:t>Társasházkezelés – meglévő szoftver nem operatív működés, hanem könyvelés</a:t>
            </a:r>
          </a:p>
          <a:p>
            <a:r>
              <a:rPr lang="hu-HU" dirty="0"/>
              <a:t>B2C </a:t>
            </a:r>
            <a:r>
              <a:rPr lang="hu-HU" dirty="0" err="1"/>
              <a:t>kisker</a:t>
            </a:r>
            <a:r>
              <a:rPr lang="hu-HU" dirty="0"/>
              <a:t> – számlajóváhagyás – DMS</a:t>
            </a:r>
          </a:p>
          <a:p>
            <a:r>
              <a:rPr lang="hu-HU" dirty="0"/>
              <a:t>Projekt man. cég  – </a:t>
            </a:r>
            <a:r>
              <a:rPr lang="hu-HU" dirty="0" err="1"/>
              <a:t>EasyProjekt</a:t>
            </a:r>
            <a:r>
              <a:rPr lang="hu-HU" dirty="0"/>
              <a:t> - integrálni lehetne a projektszerverő szoftverrel?</a:t>
            </a:r>
          </a:p>
          <a:p>
            <a:r>
              <a:rPr lang="hu-HU" dirty="0"/>
              <a:t>Beszerzési folyamatok – Ariba vagy </a:t>
            </a:r>
            <a:r>
              <a:rPr lang="hu-HU" dirty="0" err="1"/>
              <a:t>excel</a:t>
            </a:r>
            <a:r>
              <a:rPr lang="hu-HU" dirty="0"/>
              <a:t> tábla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0864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Hozott anyagból, fél napos workshopok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9670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6349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1B99C-DCAB-46D4-AE9C-1840BABA9ACF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8498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697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653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6670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Bg Master Blank 2" type="tx">
  <p:cSld name="Light Bg Master Blank 2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0628798" y="6353384"/>
            <a:ext cx="822698" cy="21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>
            <a:lvl1pPr marL="0" lvl="0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r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Helvetica Neue Light"/>
              <a:buNone/>
              <a:defRPr sz="800" b="0">
                <a:solidFill>
                  <a:schemeClr val="accent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1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E2E2E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BD1F2D"/>
              </a:buClr>
              <a:buFont typeface="Calibri" panose="020F0502020204030204" pitchFamily="34" charset="0"/>
              <a:buChar char="›"/>
              <a:defRPr>
                <a:solidFill>
                  <a:srgbClr val="2E2E2E"/>
                </a:solidFill>
              </a:defRPr>
            </a:lvl1pPr>
            <a:lvl2pPr marL="685800" indent="-228600">
              <a:buClr>
                <a:srgbClr val="BD1F2D"/>
              </a:buClr>
              <a:buFont typeface="Calibri" panose="020F0502020204030204" pitchFamily="34" charset="0"/>
              <a:buChar char="›"/>
              <a:defRPr>
                <a:solidFill>
                  <a:srgbClr val="2E2E2E"/>
                </a:solidFill>
              </a:defRPr>
            </a:lvl2pPr>
            <a:lvl3pPr marL="1143000" indent="-228600">
              <a:buClr>
                <a:srgbClr val="BD1F2D"/>
              </a:buClr>
              <a:buFont typeface="Calibri" panose="020F0502020204030204" pitchFamily="34" charset="0"/>
              <a:buChar char="›"/>
              <a:defRPr>
                <a:solidFill>
                  <a:srgbClr val="2E2E2E"/>
                </a:solidFill>
              </a:defRPr>
            </a:lvl3pPr>
            <a:lvl4pPr marL="1600200" indent="-228600">
              <a:buClr>
                <a:srgbClr val="BD1F2D"/>
              </a:buClr>
              <a:buFont typeface="Calibri" panose="020F0502020204030204" pitchFamily="34" charset="0"/>
              <a:buChar char="›"/>
              <a:defRPr>
                <a:solidFill>
                  <a:srgbClr val="2E2E2E"/>
                </a:solidFill>
              </a:defRPr>
            </a:lvl4pPr>
            <a:lvl5pPr marL="2057400" indent="-228600">
              <a:buClr>
                <a:srgbClr val="BD1F2D"/>
              </a:buClr>
              <a:buFont typeface="Calibri" panose="020F0502020204030204" pitchFamily="34" charset="0"/>
              <a:buChar char="›"/>
              <a:defRPr>
                <a:solidFill>
                  <a:srgbClr val="2E2E2E"/>
                </a:solidFill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46578E89-8A6D-9C7E-38D2-7EDA14B66D41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254000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0BD8E8F-75D6-94E7-AEBC-870852944D97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306300" cy="0"/>
          </a:xfrm>
          <a:prstGeom prst="line">
            <a:avLst/>
          </a:prstGeom>
          <a:ln w="254000">
            <a:solidFill>
              <a:srgbClr val="BD1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65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DBBE9128-4B93-95AE-923A-E7479C2CB10C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254000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78BE378A-A5A7-07C2-9668-12E9BE11EC7A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254000">
            <a:solidFill>
              <a:srgbClr val="BD1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539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9C840272-118E-5A7A-9CF3-6B4C11D9A8C1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254000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C8302A98-6CA0-A50A-F149-D983D3B97466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254000">
            <a:solidFill>
              <a:srgbClr val="BD1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800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8444B4A5-921F-43FF-571F-A5DC77B2D657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254000">
            <a:solidFill>
              <a:srgbClr val="FF7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45B7D916-8602-CBC7-70B4-5B8FD9B41F3B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254000">
            <a:solidFill>
              <a:srgbClr val="82C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29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642A1118-ADF6-32AF-E514-D871A751BA87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254000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445CF95-A7F3-EA66-2377-06980AFEEEBD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254000">
            <a:solidFill>
              <a:srgbClr val="BD1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8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5ED487C0-11ED-D16F-902C-4D17841CD4F2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254000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64FDE102-B078-14FD-D5AD-6921B8C6595C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254000">
            <a:solidFill>
              <a:srgbClr val="BD1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81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F1833D22-3DF9-CA57-ECD0-7523AE74536A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254000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BF1548E5-ABAE-8F58-689C-9264C68C3547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254000">
            <a:solidFill>
              <a:srgbClr val="BD1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6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127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877AD-2172-419A-A177-4C63C23737C5}" type="datetimeFigureOut">
              <a:rPr lang="hu-HU" smtClean="0"/>
              <a:t>2023. 05. 23.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0944A-3285-4326-8830-C200D6C8CC68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26ACAC4A-2347-999C-E7A7-86B51C484D16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7114903"/>
          </a:xfrm>
          <a:prstGeom prst="line">
            <a:avLst/>
          </a:prstGeom>
          <a:ln w="76200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8898EECE-0823-4AFC-F853-76318B929E84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76200">
            <a:solidFill>
              <a:srgbClr val="BD1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Kép 10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32AD12DF-7B9D-605F-ACF3-2E56E918964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397" y="-844742"/>
            <a:ext cx="2491603" cy="249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4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BD1F2D"/>
        </a:buClr>
        <a:buFont typeface="Calibri" panose="020F0502020204030204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D1F2D"/>
        </a:buClr>
        <a:buFont typeface="Calibri" panose="020F050202020403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D1F2D"/>
        </a:buClr>
        <a:buFont typeface="Calibri" panose="020F0502020204030204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D1F2D"/>
        </a:buClr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D1F2D"/>
        </a:buClr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hyperlink" Target="https://www.pngall.com/monitor-png/download/3870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" Type="http://schemas.openxmlformats.org/officeDocument/2006/relationships/image" Target="../media/image49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2.png"/><Relationship Id="rId20" Type="http://schemas.openxmlformats.org/officeDocument/2006/relationships/image" Target="../media/image66.jpe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jpe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8180" y="547437"/>
            <a:ext cx="7103364" cy="2744403"/>
          </a:xfrm>
        </p:spPr>
        <p:txBody>
          <a:bodyPr>
            <a:normAutofit/>
          </a:bodyPr>
          <a:lstStyle/>
          <a:p>
            <a:pPr algn="l" fontAlgn="base"/>
            <a:r>
              <a:rPr lang="hu-HU" sz="4000" i="0" dirty="0" err="1">
                <a:effectLst/>
                <a:latin typeface="Libre Franklin" pitchFamily="2" charset="-18"/>
              </a:rPr>
              <a:t>Workflow</a:t>
            </a:r>
            <a:r>
              <a:rPr lang="hu-HU" sz="4000" i="0" dirty="0">
                <a:effectLst/>
                <a:latin typeface="Libre Franklin" pitchFamily="2" charset="-18"/>
              </a:rPr>
              <a:t> = </a:t>
            </a:r>
            <a:r>
              <a:rPr lang="hu-HU" sz="4000" i="0" dirty="0" err="1">
                <a:effectLst/>
                <a:latin typeface="Libre Franklin" pitchFamily="2" charset="-18"/>
              </a:rPr>
              <a:t>lowcode</a:t>
            </a:r>
            <a:r>
              <a:rPr lang="hu-HU" sz="4000" i="0" dirty="0">
                <a:effectLst/>
                <a:latin typeface="Libre Franklin" pitchFamily="2" charset="-18"/>
              </a:rPr>
              <a:t>? </a:t>
            </a:r>
            <a:r>
              <a:rPr lang="hu-HU" sz="3600" i="0" dirty="0">
                <a:effectLst/>
                <a:latin typeface="Libre Franklin" pitchFamily="2" charset="-18"/>
              </a:rPr>
              <a:t>Folyamatmodellező</a:t>
            </a:r>
            <a:br>
              <a:rPr lang="hu-HU" sz="3600" i="0" dirty="0">
                <a:effectLst/>
                <a:latin typeface="Libre Franklin" pitchFamily="2" charset="-18"/>
              </a:rPr>
            </a:br>
            <a:r>
              <a:rPr lang="hu-HU" sz="3600" i="0" dirty="0">
                <a:effectLst/>
                <a:latin typeface="Libre Franklin" pitchFamily="2" charset="-18"/>
              </a:rPr>
              <a:t>szoftverek üzleti </a:t>
            </a:r>
            <a:br>
              <a:rPr lang="hu-HU" sz="3600" i="0" dirty="0">
                <a:effectLst/>
                <a:latin typeface="Libre Franklin" pitchFamily="2" charset="-18"/>
              </a:rPr>
            </a:br>
            <a:r>
              <a:rPr lang="hu-HU" sz="3600" i="0" dirty="0">
                <a:effectLst/>
                <a:latin typeface="Libre Franklin" pitchFamily="2" charset="-18"/>
              </a:rPr>
              <a:t>lehetőségei</a:t>
            </a:r>
            <a:endParaRPr lang="hu-HU" sz="4000" i="0" dirty="0">
              <a:effectLst/>
              <a:latin typeface="Libre Franklin" pitchFamily="2" charset="-18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4B142F2D-F87E-1D63-3C78-D71CEB47511E}"/>
              </a:ext>
            </a:extLst>
          </p:cNvPr>
          <p:cNvSpPr txBox="1">
            <a:spLocks/>
          </p:cNvSpPr>
          <p:nvPr/>
        </p:nvSpPr>
        <p:spPr>
          <a:xfrm>
            <a:off x="1725180" y="3566161"/>
            <a:ext cx="342440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/>
            <a:r>
              <a:rPr lang="hu-HU" sz="2800" b="1" i="0" dirty="0">
                <a:effectLst/>
                <a:latin typeface="Libre Franklin" pitchFamily="2" charset="-18"/>
              </a:rPr>
              <a:t>Szederkényi Zsolt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F8B8759-4D86-9536-FAD9-04EDDE782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680" y="228733"/>
            <a:ext cx="5062687" cy="2971668"/>
          </a:xfrm>
          <a:prstGeom prst="rect">
            <a:avLst/>
          </a:prstGeom>
        </p:spPr>
      </p:pic>
      <p:pic>
        <p:nvPicPr>
          <p:cNvPr id="6" name="Kép 5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452C8BA0-1BF6-AE87-7856-BBCB19D404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087" y="3610545"/>
            <a:ext cx="4030083" cy="4029075"/>
          </a:xfrm>
          <a:prstGeom prst="rect">
            <a:avLst/>
          </a:prstGeom>
        </p:spPr>
      </p:pic>
      <p:pic>
        <p:nvPicPr>
          <p:cNvPr id="10" name="Kép 9" descr="A képen Betűtípus, Grafika, képernyőkép, embléma látható&#10;&#10;Automatikusan generált leírás">
            <a:extLst>
              <a:ext uri="{FF2B5EF4-FFF2-40B4-BE49-F238E27FC236}">
                <a16:creationId xmlns:a16="http://schemas.microsoft.com/office/drawing/2014/main" id="{61498317-9B8B-0D2A-B54C-D8B87F9599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861" y="3088661"/>
            <a:ext cx="5074110" cy="507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15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F20F50-0AF8-6B64-98CF-57AA412B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Ezek folyamatok vagy alkalmazások?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DD77BE-3A65-E4AA-0AB2-4E7446A9E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Ticketing</a:t>
            </a:r>
          </a:p>
          <a:p>
            <a:r>
              <a:rPr lang="hu-HU" dirty="0">
                <a:solidFill>
                  <a:srgbClr val="BD1F2D"/>
                </a:solidFill>
              </a:rPr>
              <a:t>Beszerzés</a:t>
            </a:r>
          </a:p>
          <a:p>
            <a:r>
              <a:rPr lang="hu-HU" dirty="0"/>
              <a:t>Számlázás</a:t>
            </a:r>
          </a:p>
          <a:p>
            <a:r>
              <a:rPr lang="hu-HU" dirty="0" err="1">
                <a:solidFill>
                  <a:srgbClr val="BD1F2D"/>
                </a:solidFill>
              </a:rPr>
              <a:t>Onboarding</a:t>
            </a:r>
            <a:endParaRPr lang="hu-HU" dirty="0">
              <a:solidFill>
                <a:srgbClr val="BD1F2D"/>
              </a:solidFill>
            </a:endParaRPr>
          </a:p>
          <a:p>
            <a:r>
              <a:rPr lang="hu-HU" dirty="0"/>
              <a:t>Iktatás</a:t>
            </a:r>
          </a:p>
          <a:p>
            <a:r>
              <a:rPr lang="hu-HU" dirty="0">
                <a:solidFill>
                  <a:srgbClr val="BD1F2D"/>
                </a:solidFill>
              </a:rPr>
              <a:t>Ügyfélszolgálat</a:t>
            </a:r>
          </a:p>
          <a:p>
            <a:r>
              <a:rPr lang="hu-HU" dirty="0"/>
              <a:t>Panaszkezelés</a:t>
            </a:r>
          </a:p>
          <a:p>
            <a:r>
              <a:rPr lang="hu-HU" dirty="0">
                <a:solidFill>
                  <a:srgbClr val="BD1F2D"/>
                </a:solidFill>
              </a:rPr>
              <a:t>Fizetési előleg</a:t>
            </a:r>
          </a:p>
          <a:p>
            <a:endParaRPr lang="hu-HU" dirty="0"/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12593975-11EF-2436-596E-5FE8490B8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815" y="1325563"/>
            <a:ext cx="7252985" cy="5167312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32136774-297D-4F5D-4AF6-5F25AF946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460" y="1374755"/>
            <a:ext cx="7252985" cy="528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19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xFLOWer-basic-demo">
            <a:hlinkClick r:id="" action="ppaction://media"/>
            <a:extLst>
              <a:ext uri="{FF2B5EF4-FFF2-40B4-BE49-F238E27FC236}">
                <a16:creationId xmlns:a16="http://schemas.microsoft.com/office/drawing/2014/main" id="{E2E0749C-7D61-2D43-5EED-87414DE98E0B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30690" end="171347.1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9124" y="691982"/>
            <a:ext cx="7674051" cy="4283510"/>
          </a:xfrm>
        </p:spPr>
      </p:pic>
      <p:pic>
        <p:nvPicPr>
          <p:cNvPr id="3" name="Kép 2" descr="A képen elektronika, szöveg, képernyő, Kimeneti eszköz látható&#10;&#10;Automatikusan generált leírás">
            <a:extLst>
              <a:ext uri="{FF2B5EF4-FFF2-40B4-BE49-F238E27FC236}">
                <a16:creationId xmlns:a16="http://schemas.microsoft.com/office/drawing/2014/main" id="{7554CF9B-DF47-2C5A-BB59-1F31881788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65148" y="0"/>
            <a:ext cx="8382001" cy="7093484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4AF65EB6-838F-7666-5B10-0B591F106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825" y="812801"/>
            <a:ext cx="2686051" cy="4162691"/>
          </a:xfrm>
        </p:spPr>
        <p:txBody>
          <a:bodyPr>
            <a:normAutofit/>
          </a:bodyPr>
          <a:lstStyle/>
          <a:p>
            <a:pPr algn="ctr"/>
            <a:r>
              <a:rPr lang="hu-HU" dirty="0"/>
              <a:t>2 perc </a:t>
            </a:r>
            <a:br>
              <a:rPr lang="hu-HU" dirty="0"/>
            </a:br>
            <a:r>
              <a:rPr lang="hu-HU" dirty="0"/>
              <a:t>alatt kész </a:t>
            </a:r>
            <a:br>
              <a:rPr lang="hu-HU" dirty="0"/>
            </a:br>
            <a:r>
              <a:rPr lang="hu-HU" dirty="0">
                <a:solidFill>
                  <a:srgbClr val="BD1F2D"/>
                </a:solidFill>
              </a:rPr>
              <a:t>beszerzési</a:t>
            </a:r>
            <a:br>
              <a:rPr lang="hu-HU" dirty="0"/>
            </a:br>
            <a:r>
              <a:rPr lang="hu-HU" dirty="0"/>
              <a:t>folyamat?</a:t>
            </a:r>
          </a:p>
        </p:txBody>
      </p:sp>
    </p:spTree>
    <p:extLst>
      <p:ext uri="{BB962C8B-B14F-4D97-AF65-F5344CB8AC3E}">
        <p14:creationId xmlns:p14="http://schemas.microsoft.com/office/powerpoint/2010/main" val="349993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Egyenes összekötő nyíllal 40">
            <a:extLst>
              <a:ext uri="{FF2B5EF4-FFF2-40B4-BE49-F238E27FC236}">
                <a16:creationId xmlns:a16="http://schemas.microsoft.com/office/drawing/2014/main" id="{0A598372-7B4C-4069-E2E5-DD325641A695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230762" y="3590078"/>
            <a:ext cx="3137551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églalap 9">
            <a:extLst>
              <a:ext uri="{FF2B5EF4-FFF2-40B4-BE49-F238E27FC236}">
                <a16:creationId xmlns:a16="http://schemas.microsoft.com/office/drawing/2014/main" id="{7D61C278-32AA-BE73-5383-6B2FA189F996}"/>
              </a:ext>
            </a:extLst>
          </p:cNvPr>
          <p:cNvSpPr/>
          <p:nvPr/>
        </p:nvSpPr>
        <p:spPr>
          <a:xfrm>
            <a:off x="361322" y="189738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Felmérés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718CAF8A-030F-7E60-2330-E49D7CB330A4}"/>
              </a:ext>
            </a:extLst>
          </p:cNvPr>
          <p:cNvSpPr/>
          <p:nvPr/>
        </p:nvSpPr>
        <p:spPr>
          <a:xfrm>
            <a:off x="5925829" y="190881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41841 w 1869440"/>
              <a:gd name="connsiteY1" fmla="*/ 0 h 873761"/>
              <a:gd name="connsiteX2" fmla="*/ 1264988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28143 h 873761"/>
              <a:gd name="connsiteX5" fmla="*/ 1869440 w 1869440"/>
              <a:gd name="connsiteY5" fmla="*/ 873761 h 873761"/>
              <a:gd name="connsiteX6" fmla="*/ 1227599 w 1869440"/>
              <a:gd name="connsiteY6" fmla="*/ 873761 h 873761"/>
              <a:gd name="connsiteX7" fmla="*/ 641841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36881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288166" y="23747"/>
                  <a:pt x="463567" y="-29244"/>
                  <a:pt x="641841" y="0"/>
                </a:cubicBezTo>
                <a:cubicBezTo>
                  <a:pt x="820115" y="29244"/>
                  <a:pt x="963364" y="1712"/>
                  <a:pt x="1264988" y="0"/>
                </a:cubicBezTo>
                <a:cubicBezTo>
                  <a:pt x="1566612" y="-1712"/>
                  <a:pt x="1634873" y="10016"/>
                  <a:pt x="1869440" y="0"/>
                </a:cubicBezTo>
                <a:cubicBezTo>
                  <a:pt x="1867912" y="141274"/>
                  <a:pt x="1872493" y="297996"/>
                  <a:pt x="1869440" y="428143"/>
                </a:cubicBezTo>
                <a:cubicBezTo>
                  <a:pt x="1866387" y="558290"/>
                  <a:pt x="1870612" y="654905"/>
                  <a:pt x="1869440" y="873761"/>
                </a:cubicBezTo>
                <a:cubicBezTo>
                  <a:pt x="1707686" y="862104"/>
                  <a:pt x="1498299" y="893638"/>
                  <a:pt x="1227599" y="873761"/>
                </a:cubicBezTo>
                <a:cubicBezTo>
                  <a:pt x="956899" y="853884"/>
                  <a:pt x="896871" y="866679"/>
                  <a:pt x="641841" y="873761"/>
                </a:cubicBezTo>
                <a:cubicBezTo>
                  <a:pt x="386811" y="880843"/>
                  <a:pt x="164326" y="904892"/>
                  <a:pt x="0" y="873761"/>
                </a:cubicBezTo>
                <a:cubicBezTo>
                  <a:pt x="12538" y="673059"/>
                  <a:pt x="9555" y="613604"/>
                  <a:pt x="0" y="436881"/>
                </a:cubicBezTo>
                <a:cubicBezTo>
                  <a:pt x="-9555" y="260158"/>
                  <a:pt x="13559" y="173029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55680" y="13617"/>
                  <a:pt x="380544" y="-3629"/>
                  <a:pt x="660535" y="0"/>
                </a:cubicBezTo>
                <a:cubicBezTo>
                  <a:pt x="940527" y="3629"/>
                  <a:pt x="1074900" y="-5699"/>
                  <a:pt x="1227599" y="0"/>
                </a:cubicBezTo>
                <a:cubicBezTo>
                  <a:pt x="1380298" y="5699"/>
                  <a:pt x="1622140" y="-23539"/>
                  <a:pt x="1869440" y="0"/>
                </a:cubicBezTo>
                <a:cubicBezTo>
                  <a:pt x="1863812" y="145558"/>
                  <a:pt x="1865133" y="222634"/>
                  <a:pt x="1869440" y="428143"/>
                </a:cubicBezTo>
                <a:cubicBezTo>
                  <a:pt x="1873747" y="633652"/>
                  <a:pt x="1863007" y="690502"/>
                  <a:pt x="1869440" y="873761"/>
                </a:cubicBezTo>
                <a:cubicBezTo>
                  <a:pt x="1711552" y="865828"/>
                  <a:pt x="1416063" y="843042"/>
                  <a:pt x="1208905" y="873761"/>
                </a:cubicBezTo>
                <a:cubicBezTo>
                  <a:pt x="1001748" y="904480"/>
                  <a:pt x="793234" y="883382"/>
                  <a:pt x="623147" y="873761"/>
                </a:cubicBezTo>
                <a:cubicBezTo>
                  <a:pt x="453060" y="864140"/>
                  <a:pt x="304490" y="898826"/>
                  <a:pt x="0" y="873761"/>
                </a:cubicBezTo>
                <a:cubicBezTo>
                  <a:pt x="22043" y="732196"/>
                  <a:pt x="19479" y="553524"/>
                  <a:pt x="0" y="428143"/>
                </a:cubicBezTo>
                <a:cubicBezTo>
                  <a:pt x="-19479" y="302762"/>
                  <a:pt x="11092" y="137773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37940715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Már kipróbálható</a:t>
            </a:r>
          </a:p>
        </p:txBody>
      </p:sp>
      <p:sp>
        <p:nvSpPr>
          <p:cNvPr id="13" name="Folyamatábra: Döntés 12">
            <a:extLst>
              <a:ext uri="{FF2B5EF4-FFF2-40B4-BE49-F238E27FC236}">
                <a16:creationId xmlns:a16="http://schemas.microsoft.com/office/drawing/2014/main" id="{3CBAAF93-B269-8D46-F50B-1938BD62BAA8}"/>
              </a:ext>
            </a:extLst>
          </p:cNvPr>
          <p:cNvSpPr/>
          <p:nvPr/>
        </p:nvSpPr>
        <p:spPr>
          <a:xfrm>
            <a:off x="5969009" y="3267446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45770 w 1783080"/>
              <a:gd name="connsiteY7" fmla="*/ 85344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0212" y="457898"/>
                  <a:pt x="287993" y="408456"/>
                  <a:pt x="463601" y="273101"/>
                </a:cubicBezTo>
                <a:cubicBezTo>
                  <a:pt x="639209" y="137745"/>
                  <a:pt x="683970" y="127250"/>
                  <a:pt x="891540" y="0"/>
                </a:cubicBezTo>
                <a:cubicBezTo>
                  <a:pt x="1037019" y="100145"/>
                  <a:pt x="1141868" y="149110"/>
                  <a:pt x="1310564" y="267411"/>
                </a:cubicBezTo>
                <a:cubicBezTo>
                  <a:pt x="1479260" y="385712"/>
                  <a:pt x="1624691" y="463771"/>
                  <a:pt x="1783080" y="568960"/>
                </a:cubicBezTo>
                <a:cubicBezTo>
                  <a:pt x="1664783" y="645296"/>
                  <a:pt x="1508119" y="735090"/>
                  <a:pt x="1355141" y="842061"/>
                </a:cubicBezTo>
                <a:cubicBezTo>
                  <a:pt x="1202163" y="949032"/>
                  <a:pt x="1103494" y="991012"/>
                  <a:pt x="891540" y="1137920"/>
                </a:cubicBezTo>
                <a:cubicBezTo>
                  <a:pt x="749267" y="1076548"/>
                  <a:pt x="601726" y="940902"/>
                  <a:pt x="445770" y="853440"/>
                </a:cubicBezTo>
                <a:cubicBezTo>
                  <a:pt x="289814" y="765978"/>
                  <a:pt x="226548" y="699608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130" y="433869"/>
                  <a:pt x="370115" y="356389"/>
                  <a:pt x="454685" y="278790"/>
                </a:cubicBezTo>
                <a:cubicBezTo>
                  <a:pt x="539255" y="201191"/>
                  <a:pt x="773766" y="83444"/>
                  <a:pt x="891540" y="0"/>
                </a:cubicBezTo>
                <a:cubicBezTo>
                  <a:pt x="1023387" y="91833"/>
                  <a:pt x="1213662" y="186760"/>
                  <a:pt x="1319479" y="273101"/>
                </a:cubicBezTo>
                <a:cubicBezTo>
                  <a:pt x="1425296" y="359441"/>
                  <a:pt x="1641135" y="488737"/>
                  <a:pt x="1783080" y="568960"/>
                </a:cubicBezTo>
                <a:cubicBezTo>
                  <a:pt x="1652026" y="671798"/>
                  <a:pt x="1459673" y="805974"/>
                  <a:pt x="1346225" y="847750"/>
                </a:cubicBezTo>
                <a:cubicBezTo>
                  <a:pt x="1232777" y="889526"/>
                  <a:pt x="1114419" y="992630"/>
                  <a:pt x="891540" y="1137920"/>
                </a:cubicBezTo>
                <a:cubicBezTo>
                  <a:pt x="763294" y="1061836"/>
                  <a:pt x="563343" y="915161"/>
                  <a:pt x="445770" y="853440"/>
                </a:cubicBezTo>
                <a:cubicBezTo>
                  <a:pt x="328197" y="791719"/>
                  <a:pt x="213638" y="68849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835623158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Jó lett?</a:t>
            </a:r>
          </a:p>
        </p:txBody>
      </p:sp>
      <p:sp>
        <p:nvSpPr>
          <p:cNvPr id="51" name="Folyamatábra: Befejezés 50">
            <a:extLst>
              <a:ext uri="{FF2B5EF4-FFF2-40B4-BE49-F238E27FC236}">
                <a16:creationId xmlns:a16="http://schemas.microsoft.com/office/drawing/2014/main" id="{E408BCF0-C860-7436-692F-DA4C30FFC7A3}"/>
              </a:ext>
            </a:extLst>
          </p:cNvPr>
          <p:cNvSpPr/>
          <p:nvPr/>
        </p:nvSpPr>
        <p:spPr>
          <a:xfrm>
            <a:off x="8405528" y="5472196"/>
            <a:ext cx="1959606" cy="908050"/>
          </a:xfrm>
          <a:custGeom>
            <a:avLst/>
            <a:gdLst>
              <a:gd name="connsiteX0" fmla="*/ 315260 w 1959606"/>
              <a:gd name="connsiteY0" fmla="*/ 0 h 908050"/>
              <a:gd name="connsiteX1" fmla="*/ 953221 w 1959606"/>
              <a:gd name="connsiteY1" fmla="*/ 0 h 908050"/>
              <a:gd name="connsiteX2" fmla="*/ 1644345 w 1959606"/>
              <a:gd name="connsiteY2" fmla="*/ 0 h 908050"/>
              <a:gd name="connsiteX3" fmla="*/ 1959606 w 1959606"/>
              <a:gd name="connsiteY3" fmla="*/ 454025 h 908050"/>
              <a:gd name="connsiteX4" fmla="*/ 1644345 w 1959606"/>
              <a:gd name="connsiteY4" fmla="*/ 908050 h 908050"/>
              <a:gd name="connsiteX5" fmla="*/ 966512 w 1959606"/>
              <a:gd name="connsiteY5" fmla="*/ 908050 h 908050"/>
              <a:gd name="connsiteX6" fmla="*/ 315260 w 1959606"/>
              <a:gd name="connsiteY6" fmla="*/ 908050 h 908050"/>
              <a:gd name="connsiteX7" fmla="*/ 0 w 1959606"/>
              <a:gd name="connsiteY7" fmla="*/ 454025 h 908050"/>
              <a:gd name="connsiteX8" fmla="*/ 315260 w 1959606"/>
              <a:gd name="connsiteY8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06" h="908050" fill="none" extrusionOk="0">
                <a:moveTo>
                  <a:pt x="315260" y="0"/>
                </a:moveTo>
                <a:cubicBezTo>
                  <a:pt x="594721" y="-6511"/>
                  <a:pt x="783841" y="-688"/>
                  <a:pt x="953221" y="0"/>
                </a:cubicBezTo>
                <a:cubicBezTo>
                  <a:pt x="1122601" y="688"/>
                  <a:pt x="1374060" y="-33780"/>
                  <a:pt x="1644345" y="0"/>
                </a:cubicBezTo>
                <a:cubicBezTo>
                  <a:pt x="1824221" y="32221"/>
                  <a:pt x="1953124" y="234157"/>
                  <a:pt x="1959606" y="454025"/>
                </a:cubicBezTo>
                <a:cubicBezTo>
                  <a:pt x="1977638" y="722704"/>
                  <a:pt x="1845390" y="934093"/>
                  <a:pt x="1644345" y="908050"/>
                </a:cubicBezTo>
                <a:cubicBezTo>
                  <a:pt x="1318608" y="940625"/>
                  <a:pt x="1138216" y="890313"/>
                  <a:pt x="966512" y="908050"/>
                </a:cubicBezTo>
                <a:cubicBezTo>
                  <a:pt x="794808" y="925787"/>
                  <a:pt x="494085" y="887249"/>
                  <a:pt x="315260" y="908050"/>
                </a:cubicBezTo>
                <a:cubicBezTo>
                  <a:pt x="162391" y="919695"/>
                  <a:pt x="47933" y="712915"/>
                  <a:pt x="0" y="454025"/>
                </a:cubicBezTo>
                <a:cubicBezTo>
                  <a:pt x="-10935" y="193034"/>
                  <a:pt x="153224" y="-39335"/>
                  <a:pt x="315260" y="0"/>
                </a:cubicBezTo>
                <a:close/>
              </a:path>
              <a:path w="1959606" h="908050" stroke="0" extrusionOk="0">
                <a:moveTo>
                  <a:pt x="315260" y="0"/>
                </a:moveTo>
                <a:cubicBezTo>
                  <a:pt x="493495" y="2059"/>
                  <a:pt x="649539" y="-21737"/>
                  <a:pt x="979803" y="0"/>
                </a:cubicBezTo>
                <a:cubicBezTo>
                  <a:pt x="1310067" y="21737"/>
                  <a:pt x="1375881" y="29809"/>
                  <a:pt x="1644345" y="0"/>
                </a:cubicBezTo>
                <a:cubicBezTo>
                  <a:pt x="1834462" y="13732"/>
                  <a:pt x="1954731" y="179018"/>
                  <a:pt x="1959606" y="454025"/>
                </a:cubicBezTo>
                <a:cubicBezTo>
                  <a:pt x="1975775" y="719814"/>
                  <a:pt x="1824357" y="921336"/>
                  <a:pt x="1644345" y="908050"/>
                </a:cubicBezTo>
                <a:cubicBezTo>
                  <a:pt x="1500722" y="923512"/>
                  <a:pt x="1179085" y="909525"/>
                  <a:pt x="1019675" y="908050"/>
                </a:cubicBezTo>
                <a:cubicBezTo>
                  <a:pt x="860265" y="906576"/>
                  <a:pt x="507108" y="920938"/>
                  <a:pt x="315260" y="908050"/>
                </a:cubicBezTo>
                <a:cubicBezTo>
                  <a:pt x="146104" y="921528"/>
                  <a:pt x="12912" y="728372"/>
                  <a:pt x="0" y="454025"/>
                </a:cubicBezTo>
                <a:cubicBezTo>
                  <a:pt x="-34884" y="196331"/>
                  <a:pt x="179163" y="-7131"/>
                  <a:pt x="315260" y="0"/>
                </a:cubicBezTo>
                <a:close/>
              </a:path>
            </a:pathLst>
          </a:custGeom>
          <a:solidFill>
            <a:srgbClr val="2E2E2E"/>
          </a:solidFill>
          <a:ln w="69850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Termina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Go </a:t>
            </a:r>
            <a:r>
              <a:rPr lang="hu-HU" dirty="0" err="1"/>
              <a:t>live</a:t>
            </a:r>
            <a:endParaRPr lang="hu-HU" dirty="0"/>
          </a:p>
        </p:txBody>
      </p:sp>
      <p:cxnSp>
        <p:nvCxnSpPr>
          <p:cNvPr id="52" name="Egyenes összekötő nyíllal 51">
            <a:extLst>
              <a:ext uri="{FF2B5EF4-FFF2-40B4-BE49-F238E27FC236}">
                <a16:creationId xmlns:a16="http://schemas.microsoft.com/office/drawing/2014/main" id="{D908FF89-09DC-62B3-A0EC-21F35FCEC3A3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860549" y="2782571"/>
            <a:ext cx="0" cy="4848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lyamatábra: Befejezés 4">
            <a:extLst>
              <a:ext uri="{FF2B5EF4-FFF2-40B4-BE49-F238E27FC236}">
                <a16:creationId xmlns:a16="http://schemas.microsoft.com/office/drawing/2014/main" id="{7EA169EF-6E7E-8296-660B-8C06E3C08E43}"/>
              </a:ext>
            </a:extLst>
          </p:cNvPr>
          <p:cNvSpPr/>
          <p:nvPr/>
        </p:nvSpPr>
        <p:spPr>
          <a:xfrm>
            <a:off x="316239" y="446859"/>
            <a:ext cx="1959606" cy="908050"/>
          </a:xfrm>
          <a:custGeom>
            <a:avLst/>
            <a:gdLst>
              <a:gd name="connsiteX0" fmla="*/ 315260 w 1959606"/>
              <a:gd name="connsiteY0" fmla="*/ 0 h 908050"/>
              <a:gd name="connsiteX1" fmla="*/ 953221 w 1959606"/>
              <a:gd name="connsiteY1" fmla="*/ 0 h 908050"/>
              <a:gd name="connsiteX2" fmla="*/ 1644345 w 1959606"/>
              <a:gd name="connsiteY2" fmla="*/ 0 h 908050"/>
              <a:gd name="connsiteX3" fmla="*/ 1959606 w 1959606"/>
              <a:gd name="connsiteY3" fmla="*/ 454025 h 908050"/>
              <a:gd name="connsiteX4" fmla="*/ 1644345 w 1959606"/>
              <a:gd name="connsiteY4" fmla="*/ 908050 h 908050"/>
              <a:gd name="connsiteX5" fmla="*/ 966512 w 1959606"/>
              <a:gd name="connsiteY5" fmla="*/ 908050 h 908050"/>
              <a:gd name="connsiteX6" fmla="*/ 315260 w 1959606"/>
              <a:gd name="connsiteY6" fmla="*/ 908050 h 908050"/>
              <a:gd name="connsiteX7" fmla="*/ 0 w 1959606"/>
              <a:gd name="connsiteY7" fmla="*/ 454025 h 908050"/>
              <a:gd name="connsiteX8" fmla="*/ 315260 w 1959606"/>
              <a:gd name="connsiteY8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06" h="908050" fill="none" extrusionOk="0">
                <a:moveTo>
                  <a:pt x="315260" y="0"/>
                </a:moveTo>
                <a:cubicBezTo>
                  <a:pt x="594721" y="-6511"/>
                  <a:pt x="783841" y="-688"/>
                  <a:pt x="953221" y="0"/>
                </a:cubicBezTo>
                <a:cubicBezTo>
                  <a:pt x="1122601" y="688"/>
                  <a:pt x="1374060" y="-33780"/>
                  <a:pt x="1644345" y="0"/>
                </a:cubicBezTo>
                <a:cubicBezTo>
                  <a:pt x="1824221" y="32221"/>
                  <a:pt x="1953124" y="234157"/>
                  <a:pt x="1959606" y="454025"/>
                </a:cubicBezTo>
                <a:cubicBezTo>
                  <a:pt x="1977638" y="722704"/>
                  <a:pt x="1845390" y="934093"/>
                  <a:pt x="1644345" y="908050"/>
                </a:cubicBezTo>
                <a:cubicBezTo>
                  <a:pt x="1318608" y="940625"/>
                  <a:pt x="1138216" y="890313"/>
                  <a:pt x="966512" y="908050"/>
                </a:cubicBezTo>
                <a:cubicBezTo>
                  <a:pt x="794808" y="925787"/>
                  <a:pt x="494085" y="887249"/>
                  <a:pt x="315260" y="908050"/>
                </a:cubicBezTo>
                <a:cubicBezTo>
                  <a:pt x="162391" y="919695"/>
                  <a:pt x="47933" y="712915"/>
                  <a:pt x="0" y="454025"/>
                </a:cubicBezTo>
                <a:cubicBezTo>
                  <a:pt x="-10935" y="193034"/>
                  <a:pt x="153224" y="-39335"/>
                  <a:pt x="315260" y="0"/>
                </a:cubicBezTo>
                <a:close/>
              </a:path>
              <a:path w="1959606" h="908050" stroke="0" extrusionOk="0">
                <a:moveTo>
                  <a:pt x="315260" y="0"/>
                </a:moveTo>
                <a:cubicBezTo>
                  <a:pt x="493495" y="2059"/>
                  <a:pt x="649539" y="-21737"/>
                  <a:pt x="979803" y="0"/>
                </a:cubicBezTo>
                <a:cubicBezTo>
                  <a:pt x="1310067" y="21737"/>
                  <a:pt x="1375881" y="29809"/>
                  <a:pt x="1644345" y="0"/>
                </a:cubicBezTo>
                <a:cubicBezTo>
                  <a:pt x="1834462" y="13732"/>
                  <a:pt x="1954731" y="179018"/>
                  <a:pt x="1959606" y="454025"/>
                </a:cubicBezTo>
                <a:cubicBezTo>
                  <a:pt x="1975775" y="719814"/>
                  <a:pt x="1824357" y="921336"/>
                  <a:pt x="1644345" y="908050"/>
                </a:cubicBezTo>
                <a:cubicBezTo>
                  <a:pt x="1500722" y="923512"/>
                  <a:pt x="1179085" y="909525"/>
                  <a:pt x="1019675" y="908050"/>
                </a:cubicBezTo>
                <a:cubicBezTo>
                  <a:pt x="860265" y="906576"/>
                  <a:pt x="507108" y="920938"/>
                  <a:pt x="315260" y="908050"/>
                </a:cubicBezTo>
                <a:cubicBezTo>
                  <a:pt x="146104" y="921528"/>
                  <a:pt x="12912" y="728372"/>
                  <a:pt x="0" y="454025"/>
                </a:cubicBezTo>
                <a:cubicBezTo>
                  <a:pt x="-34884" y="196331"/>
                  <a:pt x="179163" y="-7131"/>
                  <a:pt x="315260" y="0"/>
                </a:cubicBezTo>
                <a:close/>
              </a:path>
            </a:pathLst>
          </a:custGeom>
          <a:solidFill>
            <a:srgbClr val="2E2E2E"/>
          </a:solidFill>
          <a:ln w="69850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Termina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XY üzleti folyamat bevezetése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98150D4-B430-63B7-7A8C-E8192806581B}"/>
              </a:ext>
            </a:extLst>
          </p:cNvPr>
          <p:cNvSpPr/>
          <p:nvPr/>
        </p:nvSpPr>
        <p:spPr>
          <a:xfrm>
            <a:off x="361322" y="3153197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Folyamatrajzolás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2204041C-83E1-077E-4CD0-30D25CCAD4B0}"/>
              </a:ext>
            </a:extLst>
          </p:cNvPr>
          <p:cNvSpPr/>
          <p:nvPr/>
        </p:nvSpPr>
        <p:spPr>
          <a:xfrm>
            <a:off x="2788317" y="2567118"/>
            <a:ext cx="1906262" cy="873761"/>
          </a:xfrm>
          <a:custGeom>
            <a:avLst/>
            <a:gdLst>
              <a:gd name="connsiteX0" fmla="*/ 0 w 1906262"/>
              <a:gd name="connsiteY0" fmla="*/ 0 h 873761"/>
              <a:gd name="connsiteX1" fmla="*/ 616358 w 1906262"/>
              <a:gd name="connsiteY1" fmla="*/ 0 h 873761"/>
              <a:gd name="connsiteX2" fmla="*/ 1251779 w 1906262"/>
              <a:gd name="connsiteY2" fmla="*/ 0 h 873761"/>
              <a:gd name="connsiteX3" fmla="*/ 1906262 w 1906262"/>
              <a:gd name="connsiteY3" fmla="*/ 0 h 873761"/>
              <a:gd name="connsiteX4" fmla="*/ 1906262 w 1906262"/>
              <a:gd name="connsiteY4" fmla="*/ 436881 h 873761"/>
              <a:gd name="connsiteX5" fmla="*/ 1906262 w 1906262"/>
              <a:gd name="connsiteY5" fmla="*/ 873761 h 873761"/>
              <a:gd name="connsiteX6" fmla="*/ 1270841 w 1906262"/>
              <a:gd name="connsiteY6" fmla="*/ 873761 h 873761"/>
              <a:gd name="connsiteX7" fmla="*/ 673546 w 1906262"/>
              <a:gd name="connsiteY7" fmla="*/ 873761 h 873761"/>
              <a:gd name="connsiteX8" fmla="*/ 0 w 1906262"/>
              <a:gd name="connsiteY8" fmla="*/ 873761 h 873761"/>
              <a:gd name="connsiteX9" fmla="*/ 0 w 1906262"/>
              <a:gd name="connsiteY9" fmla="*/ 445618 h 873761"/>
              <a:gd name="connsiteX10" fmla="*/ 0 w 1906262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06262" h="873761" fill="none" extrusionOk="0">
                <a:moveTo>
                  <a:pt x="0" y="0"/>
                </a:moveTo>
                <a:cubicBezTo>
                  <a:pt x="249220" y="-20096"/>
                  <a:pt x="323205" y="15387"/>
                  <a:pt x="616358" y="0"/>
                </a:cubicBezTo>
                <a:cubicBezTo>
                  <a:pt x="909511" y="-15387"/>
                  <a:pt x="1082758" y="-24721"/>
                  <a:pt x="1251779" y="0"/>
                </a:cubicBezTo>
                <a:cubicBezTo>
                  <a:pt x="1420800" y="24721"/>
                  <a:pt x="1750045" y="-25574"/>
                  <a:pt x="1906262" y="0"/>
                </a:cubicBezTo>
                <a:cubicBezTo>
                  <a:pt x="1922682" y="161782"/>
                  <a:pt x="1885859" y="264700"/>
                  <a:pt x="1906262" y="436881"/>
                </a:cubicBezTo>
                <a:cubicBezTo>
                  <a:pt x="1926665" y="609062"/>
                  <a:pt x="1892170" y="672211"/>
                  <a:pt x="1906262" y="873761"/>
                </a:cubicBezTo>
                <a:cubicBezTo>
                  <a:pt x="1763959" y="843240"/>
                  <a:pt x="1557403" y="862629"/>
                  <a:pt x="1270841" y="873761"/>
                </a:cubicBezTo>
                <a:cubicBezTo>
                  <a:pt x="984279" y="884893"/>
                  <a:pt x="921511" y="866738"/>
                  <a:pt x="673546" y="873761"/>
                </a:cubicBezTo>
                <a:cubicBezTo>
                  <a:pt x="425582" y="880784"/>
                  <a:pt x="190818" y="877938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906262" h="873761" stroke="0" extrusionOk="0">
                <a:moveTo>
                  <a:pt x="0" y="0"/>
                </a:moveTo>
                <a:cubicBezTo>
                  <a:pt x="294942" y="10620"/>
                  <a:pt x="335874" y="-15105"/>
                  <a:pt x="616358" y="0"/>
                </a:cubicBezTo>
                <a:cubicBezTo>
                  <a:pt x="896842" y="15105"/>
                  <a:pt x="1057442" y="10549"/>
                  <a:pt x="1194591" y="0"/>
                </a:cubicBezTo>
                <a:cubicBezTo>
                  <a:pt x="1331740" y="-10549"/>
                  <a:pt x="1667838" y="-30501"/>
                  <a:pt x="1906262" y="0"/>
                </a:cubicBezTo>
                <a:cubicBezTo>
                  <a:pt x="1898617" y="151159"/>
                  <a:pt x="1885276" y="304464"/>
                  <a:pt x="1906262" y="428143"/>
                </a:cubicBezTo>
                <a:cubicBezTo>
                  <a:pt x="1927248" y="551822"/>
                  <a:pt x="1896510" y="775566"/>
                  <a:pt x="1906262" y="873761"/>
                </a:cubicBezTo>
                <a:cubicBezTo>
                  <a:pt x="1755492" y="884071"/>
                  <a:pt x="1544689" y="883910"/>
                  <a:pt x="1308967" y="873761"/>
                </a:cubicBezTo>
                <a:cubicBezTo>
                  <a:pt x="1073246" y="863612"/>
                  <a:pt x="1003566" y="873448"/>
                  <a:pt x="711671" y="873761"/>
                </a:cubicBezTo>
                <a:cubicBezTo>
                  <a:pt x="419776" y="874074"/>
                  <a:pt x="302491" y="854682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folyamatábra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C4B68D7C-CBDD-D03F-8E06-3B6062C36901}"/>
              </a:ext>
            </a:extLst>
          </p:cNvPr>
          <p:cNvSpPr/>
          <p:nvPr/>
        </p:nvSpPr>
        <p:spPr>
          <a:xfrm>
            <a:off x="3033131" y="3176389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űrlapok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B3F7DEAC-5DE6-3F05-A0A5-F002854F198D}"/>
              </a:ext>
            </a:extLst>
          </p:cNvPr>
          <p:cNvSpPr/>
          <p:nvPr/>
        </p:nvSpPr>
        <p:spPr>
          <a:xfrm>
            <a:off x="3268910" y="375820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sablonok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3FAE77B3-4CC2-D99B-37A4-C5ECB40EF5F6}"/>
              </a:ext>
            </a:extLst>
          </p:cNvPr>
          <p:cNvSpPr/>
          <p:nvPr/>
        </p:nvSpPr>
        <p:spPr>
          <a:xfrm>
            <a:off x="361322" y="4400322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82C65A"/>
          </a:solidFill>
          <a:ln w="53975">
            <a:solidFill>
              <a:srgbClr val="82C65A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Interface</a:t>
            </a:r>
            <a:r>
              <a:rPr lang="hu-HU" dirty="0"/>
              <a:t>-ek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A7DF470F-7A74-352F-E10D-FF4363690A4E}"/>
              </a:ext>
            </a:extLst>
          </p:cNvPr>
          <p:cNvSpPr/>
          <p:nvPr/>
        </p:nvSpPr>
        <p:spPr>
          <a:xfrm>
            <a:off x="361322" y="5647447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82C65A"/>
          </a:solidFill>
          <a:ln w="53975">
            <a:solidFill>
              <a:srgbClr val="82C65A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Jogosultságok</a:t>
            </a:r>
          </a:p>
        </p:txBody>
      </p: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21663EC4-6644-53DD-ED73-578C351072EA}"/>
              </a:ext>
            </a:extLst>
          </p:cNvPr>
          <p:cNvCxnSpPr>
            <a:cxnSpLocks/>
            <a:stCxn id="10" idx="2"/>
            <a:endCxn id="7" idx="0"/>
          </p:cNvCxnSpPr>
          <p:nvPr/>
        </p:nvCxnSpPr>
        <p:spPr>
          <a:xfrm>
            <a:off x="1296042" y="2771141"/>
            <a:ext cx="0" cy="3820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nyíllal 25">
            <a:extLst>
              <a:ext uri="{FF2B5EF4-FFF2-40B4-BE49-F238E27FC236}">
                <a16:creationId xmlns:a16="http://schemas.microsoft.com/office/drawing/2014/main" id="{8DA8C9CE-F23A-C0BF-37E4-4BEA66951A16}"/>
              </a:ext>
            </a:extLst>
          </p:cNvPr>
          <p:cNvCxnSpPr>
            <a:cxnSpLocks/>
            <a:stCxn id="7" idx="2"/>
            <a:endCxn id="18" idx="0"/>
          </p:cNvCxnSpPr>
          <p:nvPr/>
        </p:nvCxnSpPr>
        <p:spPr>
          <a:xfrm>
            <a:off x="1296042" y="4026958"/>
            <a:ext cx="0" cy="3733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nyíllal 28">
            <a:extLst>
              <a:ext uri="{FF2B5EF4-FFF2-40B4-BE49-F238E27FC236}">
                <a16:creationId xmlns:a16="http://schemas.microsoft.com/office/drawing/2014/main" id="{F346C615-4AA3-9D42-DDBF-89F681E4BA24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1296042" y="5274083"/>
            <a:ext cx="0" cy="3733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nyíllal 31">
            <a:extLst>
              <a:ext uri="{FF2B5EF4-FFF2-40B4-BE49-F238E27FC236}">
                <a16:creationId xmlns:a16="http://schemas.microsoft.com/office/drawing/2014/main" id="{1494456F-954F-6566-9B0F-86F210A0C4AC}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>
            <a:off x="1296042" y="1354909"/>
            <a:ext cx="0" cy="5424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gyenes összekötő nyíllal 70">
            <a:extLst>
              <a:ext uri="{FF2B5EF4-FFF2-40B4-BE49-F238E27FC236}">
                <a16:creationId xmlns:a16="http://schemas.microsoft.com/office/drawing/2014/main" id="{5F26D6A1-C0F3-09BE-F13B-2C119018364B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1296042" y="6521208"/>
            <a:ext cx="0" cy="260592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gyenes összekötő nyíllal 74">
            <a:extLst>
              <a:ext uri="{FF2B5EF4-FFF2-40B4-BE49-F238E27FC236}">
                <a16:creationId xmlns:a16="http://schemas.microsoft.com/office/drawing/2014/main" id="{AD3850AE-76E0-CC15-4111-C33C9D8B49C7}"/>
              </a:ext>
            </a:extLst>
          </p:cNvPr>
          <p:cNvCxnSpPr>
            <a:cxnSpLocks/>
          </p:cNvCxnSpPr>
          <p:nvPr/>
        </p:nvCxnSpPr>
        <p:spPr>
          <a:xfrm>
            <a:off x="1296042" y="6781800"/>
            <a:ext cx="4047483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gyenes összekötő nyíllal 79">
            <a:extLst>
              <a:ext uri="{FF2B5EF4-FFF2-40B4-BE49-F238E27FC236}">
                <a16:creationId xmlns:a16="http://schemas.microsoft.com/office/drawing/2014/main" id="{A0871DDC-AE05-F415-A3A9-6E0D85D837F9}"/>
              </a:ext>
            </a:extLst>
          </p:cNvPr>
          <p:cNvCxnSpPr>
            <a:cxnSpLocks/>
          </p:cNvCxnSpPr>
          <p:nvPr/>
        </p:nvCxnSpPr>
        <p:spPr>
          <a:xfrm flipV="1">
            <a:off x="5343525" y="2345689"/>
            <a:ext cx="0" cy="4436111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églalap 82">
            <a:extLst>
              <a:ext uri="{FF2B5EF4-FFF2-40B4-BE49-F238E27FC236}">
                <a16:creationId xmlns:a16="http://schemas.microsoft.com/office/drawing/2014/main" id="{A131CA03-9A4F-4E9A-E589-BBAAAA576EFE}"/>
              </a:ext>
            </a:extLst>
          </p:cNvPr>
          <p:cNvSpPr/>
          <p:nvPr/>
        </p:nvSpPr>
        <p:spPr>
          <a:xfrm>
            <a:off x="8431265" y="190881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41841 w 1869440"/>
              <a:gd name="connsiteY1" fmla="*/ 0 h 873761"/>
              <a:gd name="connsiteX2" fmla="*/ 1264988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28143 h 873761"/>
              <a:gd name="connsiteX5" fmla="*/ 1869440 w 1869440"/>
              <a:gd name="connsiteY5" fmla="*/ 873761 h 873761"/>
              <a:gd name="connsiteX6" fmla="*/ 1227599 w 1869440"/>
              <a:gd name="connsiteY6" fmla="*/ 873761 h 873761"/>
              <a:gd name="connsiteX7" fmla="*/ 641841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36881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288166" y="23747"/>
                  <a:pt x="463567" y="-29244"/>
                  <a:pt x="641841" y="0"/>
                </a:cubicBezTo>
                <a:cubicBezTo>
                  <a:pt x="820115" y="29244"/>
                  <a:pt x="963364" y="1712"/>
                  <a:pt x="1264988" y="0"/>
                </a:cubicBezTo>
                <a:cubicBezTo>
                  <a:pt x="1566612" y="-1712"/>
                  <a:pt x="1634873" y="10016"/>
                  <a:pt x="1869440" y="0"/>
                </a:cubicBezTo>
                <a:cubicBezTo>
                  <a:pt x="1867912" y="141274"/>
                  <a:pt x="1872493" y="297996"/>
                  <a:pt x="1869440" y="428143"/>
                </a:cubicBezTo>
                <a:cubicBezTo>
                  <a:pt x="1866387" y="558290"/>
                  <a:pt x="1870612" y="654905"/>
                  <a:pt x="1869440" y="873761"/>
                </a:cubicBezTo>
                <a:cubicBezTo>
                  <a:pt x="1707686" y="862104"/>
                  <a:pt x="1498299" y="893638"/>
                  <a:pt x="1227599" y="873761"/>
                </a:cubicBezTo>
                <a:cubicBezTo>
                  <a:pt x="956899" y="853884"/>
                  <a:pt x="896871" y="866679"/>
                  <a:pt x="641841" y="873761"/>
                </a:cubicBezTo>
                <a:cubicBezTo>
                  <a:pt x="386811" y="880843"/>
                  <a:pt x="164326" y="904892"/>
                  <a:pt x="0" y="873761"/>
                </a:cubicBezTo>
                <a:cubicBezTo>
                  <a:pt x="12538" y="673059"/>
                  <a:pt x="9555" y="613604"/>
                  <a:pt x="0" y="436881"/>
                </a:cubicBezTo>
                <a:cubicBezTo>
                  <a:pt x="-9555" y="260158"/>
                  <a:pt x="13559" y="173029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55680" y="13617"/>
                  <a:pt x="380544" y="-3629"/>
                  <a:pt x="660535" y="0"/>
                </a:cubicBezTo>
                <a:cubicBezTo>
                  <a:pt x="940527" y="3629"/>
                  <a:pt x="1074900" y="-5699"/>
                  <a:pt x="1227599" y="0"/>
                </a:cubicBezTo>
                <a:cubicBezTo>
                  <a:pt x="1380298" y="5699"/>
                  <a:pt x="1622140" y="-23539"/>
                  <a:pt x="1869440" y="0"/>
                </a:cubicBezTo>
                <a:cubicBezTo>
                  <a:pt x="1863812" y="145558"/>
                  <a:pt x="1865133" y="222634"/>
                  <a:pt x="1869440" y="428143"/>
                </a:cubicBezTo>
                <a:cubicBezTo>
                  <a:pt x="1873747" y="633652"/>
                  <a:pt x="1863007" y="690502"/>
                  <a:pt x="1869440" y="873761"/>
                </a:cubicBezTo>
                <a:cubicBezTo>
                  <a:pt x="1711552" y="865828"/>
                  <a:pt x="1416063" y="843042"/>
                  <a:pt x="1208905" y="873761"/>
                </a:cubicBezTo>
                <a:cubicBezTo>
                  <a:pt x="1001748" y="904480"/>
                  <a:pt x="793234" y="883382"/>
                  <a:pt x="623147" y="873761"/>
                </a:cubicBezTo>
                <a:cubicBezTo>
                  <a:pt x="453060" y="864140"/>
                  <a:pt x="304490" y="898826"/>
                  <a:pt x="0" y="873761"/>
                </a:cubicBezTo>
                <a:cubicBezTo>
                  <a:pt x="22043" y="732196"/>
                  <a:pt x="19479" y="553524"/>
                  <a:pt x="0" y="428143"/>
                </a:cubicBezTo>
                <a:cubicBezTo>
                  <a:pt x="-19479" y="302762"/>
                  <a:pt x="11092" y="137773"/>
                  <a:pt x="0" y="0"/>
                </a:cubicBezTo>
                <a:close/>
              </a:path>
            </a:pathLst>
          </a:custGeom>
          <a:solidFill>
            <a:srgbClr val="82C65A"/>
          </a:solidFill>
          <a:ln w="53975">
            <a:solidFill>
              <a:srgbClr val="82C65A"/>
            </a:solidFill>
            <a:extLst>
              <a:ext uri="{C807C97D-BFC1-408E-A445-0C87EB9F89A2}">
                <ask:lineSketchStyleProps xmlns:ask="http://schemas.microsoft.com/office/drawing/2018/sketchyshapes" sd="37940715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Tesztelés</a:t>
            </a:r>
          </a:p>
          <a:p>
            <a:pPr algn="ctr"/>
            <a:r>
              <a:rPr lang="hu-HU" dirty="0"/>
              <a:t>minőségbiztosítás</a:t>
            </a:r>
          </a:p>
          <a:p>
            <a:pPr algn="ctr"/>
            <a:r>
              <a:rPr lang="hu-HU" dirty="0"/>
              <a:t>stb.</a:t>
            </a:r>
          </a:p>
        </p:txBody>
      </p:sp>
      <p:cxnSp>
        <p:nvCxnSpPr>
          <p:cNvPr id="84" name="Egyenes összekötő nyíllal 83">
            <a:extLst>
              <a:ext uri="{FF2B5EF4-FFF2-40B4-BE49-F238E27FC236}">
                <a16:creationId xmlns:a16="http://schemas.microsoft.com/office/drawing/2014/main" id="{84595747-77C5-27DD-444D-BC77C8519647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8114822" y="2345691"/>
            <a:ext cx="31644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Folyamatábra: Döntés 88">
            <a:extLst>
              <a:ext uri="{FF2B5EF4-FFF2-40B4-BE49-F238E27FC236}">
                <a16:creationId xmlns:a16="http://schemas.microsoft.com/office/drawing/2014/main" id="{00E419A7-1A20-5F0C-0E94-CD6F247C9D9D}"/>
              </a:ext>
            </a:extLst>
          </p:cNvPr>
          <p:cNvSpPr/>
          <p:nvPr/>
        </p:nvSpPr>
        <p:spPr>
          <a:xfrm>
            <a:off x="8493791" y="3267446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45770 w 1783080"/>
              <a:gd name="connsiteY7" fmla="*/ 85344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0212" y="457898"/>
                  <a:pt x="287993" y="408456"/>
                  <a:pt x="463601" y="273101"/>
                </a:cubicBezTo>
                <a:cubicBezTo>
                  <a:pt x="639209" y="137745"/>
                  <a:pt x="683970" y="127250"/>
                  <a:pt x="891540" y="0"/>
                </a:cubicBezTo>
                <a:cubicBezTo>
                  <a:pt x="1037019" y="100145"/>
                  <a:pt x="1141868" y="149110"/>
                  <a:pt x="1310564" y="267411"/>
                </a:cubicBezTo>
                <a:cubicBezTo>
                  <a:pt x="1479260" y="385712"/>
                  <a:pt x="1624691" y="463771"/>
                  <a:pt x="1783080" y="568960"/>
                </a:cubicBezTo>
                <a:cubicBezTo>
                  <a:pt x="1664783" y="645296"/>
                  <a:pt x="1508119" y="735090"/>
                  <a:pt x="1355141" y="842061"/>
                </a:cubicBezTo>
                <a:cubicBezTo>
                  <a:pt x="1202163" y="949032"/>
                  <a:pt x="1103494" y="991012"/>
                  <a:pt x="891540" y="1137920"/>
                </a:cubicBezTo>
                <a:cubicBezTo>
                  <a:pt x="749267" y="1076548"/>
                  <a:pt x="601726" y="940902"/>
                  <a:pt x="445770" y="853440"/>
                </a:cubicBezTo>
                <a:cubicBezTo>
                  <a:pt x="289814" y="765978"/>
                  <a:pt x="226548" y="699608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130" y="433869"/>
                  <a:pt x="370115" y="356389"/>
                  <a:pt x="454685" y="278790"/>
                </a:cubicBezTo>
                <a:cubicBezTo>
                  <a:pt x="539255" y="201191"/>
                  <a:pt x="773766" y="83444"/>
                  <a:pt x="891540" y="0"/>
                </a:cubicBezTo>
                <a:cubicBezTo>
                  <a:pt x="1023387" y="91833"/>
                  <a:pt x="1213662" y="186760"/>
                  <a:pt x="1319479" y="273101"/>
                </a:cubicBezTo>
                <a:cubicBezTo>
                  <a:pt x="1425296" y="359441"/>
                  <a:pt x="1641135" y="488737"/>
                  <a:pt x="1783080" y="568960"/>
                </a:cubicBezTo>
                <a:cubicBezTo>
                  <a:pt x="1652026" y="671798"/>
                  <a:pt x="1459673" y="805974"/>
                  <a:pt x="1346225" y="847750"/>
                </a:cubicBezTo>
                <a:cubicBezTo>
                  <a:pt x="1232777" y="889526"/>
                  <a:pt x="1114419" y="992630"/>
                  <a:pt x="891540" y="1137920"/>
                </a:cubicBezTo>
                <a:cubicBezTo>
                  <a:pt x="763294" y="1061836"/>
                  <a:pt x="563343" y="915161"/>
                  <a:pt x="445770" y="853440"/>
                </a:cubicBezTo>
                <a:cubicBezTo>
                  <a:pt x="328197" y="791719"/>
                  <a:pt x="213638" y="68849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835623158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Jó lett?</a:t>
            </a:r>
          </a:p>
        </p:txBody>
      </p:sp>
      <p:cxnSp>
        <p:nvCxnSpPr>
          <p:cNvPr id="90" name="Egyenes összekötő nyíllal 89">
            <a:extLst>
              <a:ext uri="{FF2B5EF4-FFF2-40B4-BE49-F238E27FC236}">
                <a16:creationId xmlns:a16="http://schemas.microsoft.com/office/drawing/2014/main" id="{5C97EEF1-17F9-5C3E-07F2-8B2D3CF482CC}"/>
              </a:ext>
            </a:extLst>
          </p:cNvPr>
          <p:cNvCxnSpPr>
            <a:cxnSpLocks/>
            <a:endCxn id="89" idx="0"/>
          </p:cNvCxnSpPr>
          <p:nvPr/>
        </p:nvCxnSpPr>
        <p:spPr>
          <a:xfrm>
            <a:off x="9385331" y="2782572"/>
            <a:ext cx="0" cy="4848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gyenes összekötő nyíllal 95">
            <a:extLst>
              <a:ext uri="{FF2B5EF4-FFF2-40B4-BE49-F238E27FC236}">
                <a16:creationId xmlns:a16="http://schemas.microsoft.com/office/drawing/2014/main" id="{37F508D0-1DC8-5136-7163-DAAD88B7CE50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5331453" y="2345691"/>
            <a:ext cx="59437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gyenes összekötő nyíllal 103">
            <a:extLst>
              <a:ext uri="{FF2B5EF4-FFF2-40B4-BE49-F238E27FC236}">
                <a16:creationId xmlns:a16="http://schemas.microsoft.com/office/drawing/2014/main" id="{A5574F86-1B11-D5DA-1559-1A09AC205BA7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7752089" y="3836406"/>
            <a:ext cx="362733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Egyenes összekötő nyíllal 109">
            <a:extLst>
              <a:ext uri="{FF2B5EF4-FFF2-40B4-BE49-F238E27FC236}">
                <a16:creationId xmlns:a16="http://schemas.microsoft.com/office/drawing/2014/main" id="{4EBD6C19-A99F-1AD8-DD50-AFA03D9D1480}"/>
              </a:ext>
            </a:extLst>
          </p:cNvPr>
          <p:cNvCxnSpPr>
            <a:cxnSpLocks/>
          </p:cNvCxnSpPr>
          <p:nvPr/>
        </p:nvCxnSpPr>
        <p:spPr>
          <a:xfrm flipV="1">
            <a:off x="8114822" y="2345689"/>
            <a:ext cx="0" cy="149071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gyenes összekötő nyíllal 114">
            <a:extLst>
              <a:ext uri="{FF2B5EF4-FFF2-40B4-BE49-F238E27FC236}">
                <a16:creationId xmlns:a16="http://schemas.microsoft.com/office/drawing/2014/main" id="{365DA894-CD04-0FD4-72EF-8EC2547850F5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9385331" y="4411753"/>
            <a:ext cx="0" cy="10604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gyenes összekötő nyíllal 116">
            <a:extLst>
              <a:ext uri="{FF2B5EF4-FFF2-40B4-BE49-F238E27FC236}">
                <a16:creationId xmlns:a16="http://schemas.microsoft.com/office/drawing/2014/main" id="{FB6AD018-C1F0-5E68-4D7E-BB9EC3981A87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230762" y="4837203"/>
            <a:ext cx="3112763" cy="3188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Cím 4">
            <a:extLst>
              <a:ext uri="{FF2B5EF4-FFF2-40B4-BE49-F238E27FC236}">
                <a16:creationId xmlns:a16="http://schemas.microsoft.com/office/drawing/2014/main" id="{18C81C0A-4334-5D3B-FB58-F682D6576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511" y="336475"/>
            <a:ext cx="7724774" cy="1325563"/>
          </a:xfrm>
        </p:spPr>
        <p:txBody>
          <a:bodyPr/>
          <a:lstStyle/>
          <a:p>
            <a:r>
              <a:rPr lang="hu-HU" dirty="0">
                <a:solidFill>
                  <a:srgbClr val="BD1F2D"/>
                </a:solidFill>
              </a:rPr>
              <a:t>Sebesség</a:t>
            </a:r>
            <a:r>
              <a:rPr lang="hu-HU" dirty="0"/>
              <a:t>, </a:t>
            </a:r>
            <a:r>
              <a:rPr lang="hu-HU" dirty="0">
                <a:solidFill>
                  <a:srgbClr val="82C65A"/>
                </a:solidFill>
              </a:rPr>
              <a:t>IT feladat</a:t>
            </a:r>
            <a:r>
              <a:rPr lang="hu-HU" dirty="0"/>
              <a:t>, hatékonyság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2" name="Szabadkéz 131">
                <a:extLst>
                  <a:ext uri="{FF2B5EF4-FFF2-40B4-BE49-F238E27FC236}">
                    <a16:creationId xmlns:a16="http://schemas.microsoft.com/office/drawing/2014/main" id="{E836DF5B-6839-C849-40DF-815C6AFBBED9}"/>
                  </a:ext>
                </a:extLst>
              </p14:cNvPr>
              <p14:cNvContentPartPr/>
              <p14:nvPr/>
            </p14:nvContentPartPr>
            <p14:xfrm>
              <a:off x="6577282" y="1007411"/>
              <a:ext cx="360" cy="360"/>
            </p14:xfrm>
          </p:contentPart>
        </mc:Choice>
        <mc:Fallback xmlns="">
          <p:pic>
            <p:nvPicPr>
              <p:cNvPr id="132" name="Szabadkéz 131">
                <a:extLst>
                  <a:ext uri="{FF2B5EF4-FFF2-40B4-BE49-F238E27FC236}">
                    <a16:creationId xmlns:a16="http://schemas.microsoft.com/office/drawing/2014/main" id="{E836DF5B-6839-C849-40DF-815C6AFBBED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8282" y="9987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4376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FA34F2-CF4D-9173-0830-82DA02ADD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Igények változás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9C4E0D1-B353-D2F7-91F8-FAEDCB9D1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18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gyakran változnak, már a bevezetés során is. </a:t>
            </a:r>
            <a:endParaRPr lang="hu-HU" dirty="0"/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0853BF5E-596A-B50E-07CC-DE123BF8BF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080"/>
            <a:ext cx="12103100" cy="6736920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93A5F14E-453C-FF1F-36A4-22C4CD75E659}"/>
              </a:ext>
            </a:extLst>
          </p:cNvPr>
          <p:cNvSpPr txBox="1">
            <a:spLocks/>
          </p:cNvSpPr>
          <p:nvPr/>
        </p:nvSpPr>
        <p:spPr>
          <a:xfrm>
            <a:off x="5787342" y="1923191"/>
            <a:ext cx="56807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4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0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1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1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Hányszor változik az üzleti igény?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felmérés közben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bevezetés alatt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amikor először meglátja a felhasználó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amikor először meglátja egy vezető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átadás után 1 hónapon belül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átadás után 1 éven belül</a:t>
            </a:r>
          </a:p>
          <a:p>
            <a:pPr lvl="1"/>
            <a:endParaRPr lang="hu-HU" dirty="0">
              <a:solidFill>
                <a:srgbClr val="BD1F2D"/>
              </a:solidFill>
            </a:endParaRPr>
          </a:p>
          <a:p>
            <a:endParaRPr lang="hu-HU" dirty="0"/>
          </a:p>
        </p:txBody>
      </p:sp>
      <p:pic>
        <p:nvPicPr>
          <p:cNvPr id="7" name="Kép 6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B5C9D2E1-F949-CCDF-5ADB-E2DEEF95A6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397" y="-844742"/>
            <a:ext cx="2491603" cy="249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452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személy látható&#10;&#10;Automatikusan generált leírás">
            <a:extLst>
              <a:ext uri="{FF2B5EF4-FFF2-40B4-BE49-F238E27FC236}">
                <a16:creationId xmlns:a16="http://schemas.microsoft.com/office/drawing/2014/main" id="{A680B31C-8F4A-CDED-DE0C-83B47D063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048"/>
            <a:ext cx="12057915" cy="7123112"/>
          </a:xfr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478DC80-DD61-07D3-8AD6-DC49A861A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57" y="609917"/>
            <a:ext cx="10515600" cy="1325563"/>
          </a:xfrm>
        </p:spPr>
        <p:txBody>
          <a:bodyPr>
            <a:normAutofit/>
          </a:bodyPr>
          <a:lstStyle/>
          <a:p>
            <a:r>
              <a:rPr lang="hu-HU" sz="3600" dirty="0"/>
              <a:t>a folyamatlépések minimum 35%-a automatizálható</a:t>
            </a:r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97F8FB52-BD22-3E19-16B3-8F62B637D3A3}"/>
              </a:ext>
            </a:extLst>
          </p:cNvPr>
          <p:cNvSpPr txBox="1">
            <a:spLocks/>
          </p:cNvSpPr>
          <p:nvPr/>
        </p:nvSpPr>
        <p:spPr>
          <a:xfrm>
            <a:off x="4744719" y="4507865"/>
            <a:ext cx="4732555" cy="2096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4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0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1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1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Humán -&gt; Humán</a:t>
            </a:r>
          </a:p>
          <a:p>
            <a:r>
              <a:rPr lang="hu-HU" dirty="0">
                <a:solidFill>
                  <a:srgbClr val="BD1F2D"/>
                </a:solidFill>
              </a:rPr>
              <a:t>Humán -&gt; Gép</a:t>
            </a:r>
          </a:p>
          <a:p>
            <a:r>
              <a:rPr lang="hu-HU" dirty="0"/>
              <a:t>Gép -&gt; Humán</a:t>
            </a:r>
          </a:p>
          <a:p>
            <a:r>
              <a:rPr lang="hu-HU" dirty="0">
                <a:solidFill>
                  <a:srgbClr val="BD1F2D"/>
                </a:solidFill>
              </a:rPr>
              <a:t>Gép -&gt; Gép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57523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AC3C12-FC66-0B8E-E811-2F2D307B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IT szerepe a </a:t>
            </a:r>
            <a:r>
              <a:rPr lang="hu-HU" dirty="0" err="1"/>
              <a:t>workflow</a:t>
            </a:r>
            <a:r>
              <a:rPr lang="hu-HU" dirty="0"/>
              <a:t> rendszerek működtetésében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63645B-B8F6-AE57-3174-0B0EA798B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88" y="1827822"/>
            <a:ext cx="7247125" cy="4375567"/>
          </a:xfrm>
          <a:ln w="47625">
            <a:solidFill>
              <a:srgbClr val="BD1F2D"/>
            </a:solidFill>
          </a:ln>
        </p:spPr>
        <p:txBody>
          <a:bodyPr>
            <a:normAutofit/>
          </a:bodyPr>
          <a:lstStyle/>
          <a:p>
            <a:r>
              <a:rPr lang="hu-HU" dirty="0"/>
              <a:t>Üzleti terület:</a:t>
            </a:r>
            <a:br>
              <a:rPr lang="hu-HU" dirty="0"/>
            </a:br>
            <a:r>
              <a:rPr lang="hu-HU" dirty="0"/>
              <a:t> lelassultunk, nem haladunk, keressünk mást</a:t>
            </a:r>
          </a:p>
          <a:p>
            <a:pPr lvl="1"/>
            <a:r>
              <a:rPr lang="hu-HU" dirty="0">
                <a:solidFill>
                  <a:srgbClr val="C00000"/>
                </a:solidFill>
              </a:rPr>
              <a:t>másik </a:t>
            </a:r>
            <a:r>
              <a:rPr lang="hu-HU" dirty="0" err="1">
                <a:solidFill>
                  <a:srgbClr val="C00000"/>
                </a:solidFill>
              </a:rPr>
              <a:t>lowcode</a:t>
            </a:r>
            <a:r>
              <a:rPr lang="hu-HU" dirty="0">
                <a:solidFill>
                  <a:srgbClr val="C00000"/>
                </a:solidFill>
              </a:rPr>
              <a:t> eszközt</a:t>
            </a:r>
          </a:p>
          <a:p>
            <a:pPr lvl="1"/>
            <a:r>
              <a:rPr lang="hu-HU" dirty="0">
                <a:solidFill>
                  <a:srgbClr val="C00000"/>
                </a:solidFill>
              </a:rPr>
              <a:t>új </a:t>
            </a:r>
            <a:r>
              <a:rPr lang="hu-HU" dirty="0" err="1">
                <a:solidFill>
                  <a:srgbClr val="C00000"/>
                </a:solidFill>
              </a:rPr>
              <a:t>workflow</a:t>
            </a:r>
            <a:r>
              <a:rPr lang="hu-HU" dirty="0">
                <a:solidFill>
                  <a:srgbClr val="C00000"/>
                </a:solidFill>
              </a:rPr>
              <a:t> eszközt</a:t>
            </a:r>
          </a:p>
          <a:p>
            <a:pPr lvl="1"/>
            <a:r>
              <a:rPr lang="hu-HU" dirty="0">
                <a:solidFill>
                  <a:srgbClr val="C00000"/>
                </a:solidFill>
              </a:rPr>
              <a:t>RPA-t</a:t>
            </a:r>
          </a:p>
          <a:p>
            <a:pPr lvl="1"/>
            <a:r>
              <a:rPr lang="hu-HU" dirty="0">
                <a:solidFill>
                  <a:srgbClr val="C00000"/>
                </a:solidFill>
              </a:rPr>
              <a:t>szakági rendszereket</a:t>
            </a:r>
          </a:p>
          <a:p>
            <a:pPr lvl="2"/>
            <a:r>
              <a:rPr lang="hu-HU" dirty="0" err="1">
                <a:solidFill>
                  <a:srgbClr val="C00000"/>
                </a:solidFill>
              </a:rPr>
              <a:t>ticketing</a:t>
            </a:r>
            <a:r>
              <a:rPr lang="hu-HU" dirty="0">
                <a:solidFill>
                  <a:srgbClr val="C00000"/>
                </a:solidFill>
              </a:rPr>
              <a:t>..</a:t>
            </a:r>
          </a:p>
          <a:p>
            <a:pPr lvl="2"/>
            <a:r>
              <a:rPr lang="hu-HU" dirty="0">
                <a:solidFill>
                  <a:srgbClr val="C00000"/>
                </a:solidFill>
              </a:rPr>
              <a:t>HR rendszert..</a:t>
            </a:r>
          </a:p>
          <a:p>
            <a:pPr lvl="2"/>
            <a:r>
              <a:rPr lang="hu-HU" dirty="0">
                <a:solidFill>
                  <a:srgbClr val="C00000"/>
                </a:solidFill>
              </a:rPr>
              <a:t>jóváhagyó rendszert..</a:t>
            </a:r>
          </a:p>
          <a:p>
            <a:pPr lvl="2"/>
            <a:r>
              <a:rPr lang="hu-HU" dirty="0">
                <a:solidFill>
                  <a:srgbClr val="C00000"/>
                </a:solidFill>
              </a:rPr>
              <a:t>beszerzési rendszert..</a:t>
            </a:r>
          </a:p>
          <a:p>
            <a:pPr lvl="2"/>
            <a:r>
              <a:rPr lang="hu-HU" dirty="0">
                <a:solidFill>
                  <a:srgbClr val="C00000"/>
                </a:solidFill>
              </a:rPr>
              <a:t>stb..</a:t>
            </a:r>
          </a:p>
          <a:p>
            <a:pPr lvl="1"/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731CB94-7BC0-5CA7-070F-14AE7F2B8ACE}"/>
              </a:ext>
            </a:extLst>
          </p:cNvPr>
          <p:cNvSpPr/>
          <p:nvPr/>
        </p:nvSpPr>
        <p:spPr>
          <a:xfrm>
            <a:off x="9504486" y="123811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BPR</a:t>
            </a:r>
          </a:p>
        </p:txBody>
      </p: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7F206A11-D7F9-F73A-1B67-0AF0DB9D1AF2}"/>
              </a:ext>
            </a:extLst>
          </p:cNvPr>
          <p:cNvCxnSpPr>
            <a:cxnSpLocks/>
            <a:stCxn id="4" idx="2"/>
            <a:endCxn id="14" idx="0"/>
          </p:cNvCxnSpPr>
          <p:nvPr/>
        </p:nvCxnSpPr>
        <p:spPr>
          <a:xfrm flipH="1">
            <a:off x="10424412" y="2111874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3DDF1E28-1530-4E2A-F5FD-EB611390317C}"/>
              </a:ext>
            </a:extLst>
          </p:cNvPr>
          <p:cNvCxnSpPr>
            <a:cxnSpLocks/>
          </p:cNvCxnSpPr>
          <p:nvPr/>
        </p:nvCxnSpPr>
        <p:spPr>
          <a:xfrm flipV="1">
            <a:off x="11815055" y="2784766"/>
            <a:ext cx="0" cy="320913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CA852F35-F5F1-6DAC-50BD-7BBC2DC586DC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11385230" y="5993904"/>
            <a:ext cx="429825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08B1BAAC-6DC3-774C-A616-E4150E00059A}"/>
              </a:ext>
            </a:extLst>
          </p:cNvPr>
          <p:cNvCxnSpPr>
            <a:cxnSpLocks/>
          </p:cNvCxnSpPr>
          <p:nvPr/>
        </p:nvCxnSpPr>
        <p:spPr>
          <a:xfrm flipH="1">
            <a:off x="11341346" y="2784766"/>
            <a:ext cx="4737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églalap 13">
            <a:extLst>
              <a:ext uri="{FF2B5EF4-FFF2-40B4-BE49-F238E27FC236}">
                <a16:creationId xmlns:a16="http://schemas.microsoft.com/office/drawing/2014/main" id="{A45C1CFA-2EDF-8100-12CE-0321CD540942}"/>
              </a:ext>
            </a:extLst>
          </p:cNvPr>
          <p:cNvSpPr/>
          <p:nvPr/>
        </p:nvSpPr>
        <p:spPr>
          <a:xfrm>
            <a:off x="9489692" y="2336592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üzleti döntéshozó</a:t>
            </a:r>
          </a:p>
          <a:p>
            <a:pPr algn="ctr"/>
            <a:r>
              <a:rPr lang="hu-HU" dirty="0"/>
              <a:t>kiemelése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05D0974F-1603-1D29-9B41-05391A617BC4}"/>
              </a:ext>
            </a:extLst>
          </p:cNvPr>
          <p:cNvSpPr/>
          <p:nvPr/>
        </p:nvSpPr>
        <p:spPr>
          <a:xfrm>
            <a:off x="9515790" y="3419377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gyors eredmények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33F8E58B-86B7-4D93-4C94-7E2676770D10}"/>
              </a:ext>
            </a:extLst>
          </p:cNvPr>
          <p:cNvSpPr/>
          <p:nvPr/>
        </p:nvSpPr>
        <p:spPr>
          <a:xfrm>
            <a:off x="9504486" y="446691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IT AJAJJ!</a:t>
            </a:r>
            <a:br>
              <a:rPr lang="hu-HU" dirty="0"/>
            </a:br>
            <a:r>
              <a:rPr lang="hu-HU" dirty="0"/>
              <a:t> </a:t>
            </a:r>
            <a:r>
              <a:rPr lang="hu-HU" dirty="0" err="1"/>
              <a:t>pánikol</a:t>
            </a:r>
            <a:r>
              <a:rPr lang="hu-HU" dirty="0"/>
              <a:t>,</a:t>
            </a:r>
          </a:p>
          <a:p>
            <a:pPr algn="ctr"/>
            <a:r>
              <a:rPr lang="hu-HU" dirty="0"/>
              <a:t>beavatkozik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60ABAC08-EFF9-F77A-12BE-934EC8382458}"/>
              </a:ext>
            </a:extLst>
          </p:cNvPr>
          <p:cNvSpPr/>
          <p:nvPr/>
        </p:nvSpPr>
        <p:spPr>
          <a:xfrm>
            <a:off x="9515790" y="555702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üzlet másik eszközt keres</a:t>
            </a:r>
          </a:p>
        </p:txBody>
      </p: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802D482C-5362-E6C1-76E4-FA58961DE0C4}"/>
              </a:ext>
            </a:extLst>
          </p:cNvPr>
          <p:cNvCxnSpPr>
            <a:cxnSpLocks/>
          </p:cNvCxnSpPr>
          <p:nvPr/>
        </p:nvCxnSpPr>
        <p:spPr>
          <a:xfrm flipH="1">
            <a:off x="10431809" y="3178322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2D41E63B-F20D-CBE5-5000-72665AA14DF0}"/>
              </a:ext>
            </a:extLst>
          </p:cNvPr>
          <p:cNvCxnSpPr>
            <a:cxnSpLocks/>
          </p:cNvCxnSpPr>
          <p:nvPr/>
        </p:nvCxnSpPr>
        <p:spPr>
          <a:xfrm flipH="1">
            <a:off x="10446603" y="4254757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145E1858-5954-2346-8BAB-61BE09987FA5}"/>
              </a:ext>
            </a:extLst>
          </p:cNvPr>
          <p:cNvCxnSpPr>
            <a:cxnSpLocks/>
          </p:cNvCxnSpPr>
          <p:nvPr/>
        </p:nvCxnSpPr>
        <p:spPr>
          <a:xfrm flipH="1">
            <a:off x="8347397" y="4907508"/>
            <a:ext cx="1147869" cy="53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Ábra 30" descr="Ok és okozat egyszínű kitöltéssel">
            <a:extLst>
              <a:ext uri="{FF2B5EF4-FFF2-40B4-BE49-F238E27FC236}">
                <a16:creationId xmlns:a16="http://schemas.microsoft.com/office/drawing/2014/main" id="{052B5E7B-C7D9-BA17-CC00-45E7801B9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9538" y="1197474"/>
            <a:ext cx="914400" cy="914400"/>
          </a:xfrm>
          <a:prstGeom prst="rect">
            <a:avLst/>
          </a:prstGeom>
        </p:spPr>
      </p:pic>
      <p:pic>
        <p:nvPicPr>
          <p:cNvPr id="33" name="Ábra 32" descr="Barlangrajz egyszínű kitöltéssel">
            <a:extLst>
              <a:ext uri="{FF2B5EF4-FFF2-40B4-BE49-F238E27FC236}">
                <a16:creationId xmlns:a16="http://schemas.microsoft.com/office/drawing/2014/main" id="{6169931B-03E2-7B68-6C2C-29905DE8E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79538" y="2375373"/>
            <a:ext cx="914400" cy="914400"/>
          </a:xfrm>
          <a:prstGeom prst="rect">
            <a:avLst/>
          </a:prstGeom>
        </p:spPr>
      </p:pic>
      <p:pic>
        <p:nvPicPr>
          <p:cNvPr id="35" name="Ábra 34" descr="Csirkeláb körvonalas">
            <a:extLst>
              <a:ext uri="{FF2B5EF4-FFF2-40B4-BE49-F238E27FC236}">
                <a16:creationId xmlns:a16="http://schemas.microsoft.com/office/drawing/2014/main" id="{4DC24435-6649-C31C-5988-657B6FED8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59625" y="3475544"/>
            <a:ext cx="754227" cy="754227"/>
          </a:xfrm>
          <a:prstGeom prst="rect">
            <a:avLst/>
          </a:prstGeom>
        </p:spPr>
      </p:pic>
      <p:pic>
        <p:nvPicPr>
          <p:cNvPr id="37" name="Ábra 36" descr="Körök nyilakkal körvonalas">
            <a:extLst>
              <a:ext uri="{FF2B5EF4-FFF2-40B4-BE49-F238E27FC236}">
                <a16:creationId xmlns:a16="http://schemas.microsoft.com/office/drawing/2014/main" id="{DC9CA8F1-C192-3267-62E9-56B42F2217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79538" y="5545657"/>
            <a:ext cx="859071" cy="859071"/>
          </a:xfrm>
          <a:prstGeom prst="rect">
            <a:avLst/>
          </a:prstGeom>
        </p:spPr>
      </p:pic>
      <p:pic>
        <p:nvPicPr>
          <p:cNvPr id="39" name="Ábra 38" descr="Összeszorított ököl körvonalas">
            <a:extLst>
              <a:ext uri="{FF2B5EF4-FFF2-40B4-BE49-F238E27FC236}">
                <a16:creationId xmlns:a16="http://schemas.microsoft.com/office/drawing/2014/main" id="{CE78100F-1A88-EA09-2678-64F60B85BE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24138" y="4367116"/>
            <a:ext cx="1054535" cy="914400"/>
          </a:xfrm>
          <a:prstGeom prst="rect">
            <a:avLst/>
          </a:prstGeom>
        </p:spPr>
      </p:pic>
      <p:sp>
        <p:nvSpPr>
          <p:cNvPr id="41" name="Folyamatábra: Döntés 40">
            <a:extLst>
              <a:ext uri="{FF2B5EF4-FFF2-40B4-BE49-F238E27FC236}">
                <a16:creationId xmlns:a16="http://schemas.microsoft.com/office/drawing/2014/main" id="{74A0312F-1F6A-2E29-47C6-E414BF190742}"/>
              </a:ext>
            </a:extLst>
          </p:cNvPr>
          <p:cNvSpPr/>
          <p:nvPr/>
        </p:nvSpPr>
        <p:spPr>
          <a:xfrm>
            <a:off x="6573537" y="4340218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45770 w 1783080"/>
              <a:gd name="connsiteY7" fmla="*/ 85344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0212" y="457898"/>
                  <a:pt x="287993" y="408456"/>
                  <a:pt x="463601" y="273101"/>
                </a:cubicBezTo>
                <a:cubicBezTo>
                  <a:pt x="639209" y="137745"/>
                  <a:pt x="683970" y="127250"/>
                  <a:pt x="891540" y="0"/>
                </a:cubicBezTo>
                <a:cubicBezTo>
                  <a:pt x="1037019" y="100145"/>
                  <a:pt x="1141868" y="149110"/>
                  <a:pt x="1310564" y="267411"/>
                </a:cubicBezTo>
                <a:cubicBezTo>
                  <a:pt x="1479260" y="385712"/>
                  <a:pt x="1624691" y="463771"/>
                  <a:pt x="1783080" y="568960"/>
                </a:cubicBezTo>
                <a:cubicBezTo>
                  <a:pt x="1664783" y="645296"/>
                  <a:pt x="1508119" y="735090"/>
                  <a:pt x="1355141" y="842061"/>
                </a:cubicBezTo>
                <a:cubicBezTo>
                  <a:pt x="1202163" y="949032"/>
                  <a:pt x="1103494" y="991012"/>
                  <a:pt x="891540" y="1137920"/>
                </a:cubicBezTo>
                <a:cubicBezTo>
                  <a:pt x="749267" y="1076548"/>
                  <a:pt x="601726" y="940902"/>
                  <a:pt x="445770" y="853440"/>
                </a:cubicBezTo>
                <a:cubicBezTo>
                  <a:pt x="289814" y="765978"/>
                  <a:pt x="226548" y="699608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130" y="433869"/>
                  <a:pt x="370115" y="356389"/>
                  <a:pt x="454685" y="278790"/>
                </a:cubicBezTo>
                <a:cubicBezTo>
                  <a:pt x="539255" y="201191"/>
                  <a:pt x="773766" y="83444"/>
                  <a:pt x="891540" y="0"/>
                </a:cubicBezTo>
                <a:cubicBezTo>
                  <a:pt x="1023387" y="91833"/>
                  <a:pt x="1213662" y="186760"/>
                  <a:pt x="1319479" y="273101"/>
                </a:cubicBezTo>
                <a:cubicBezTo>
                  <a:pt x="1425296" y="359441"/>
                  <a:pt x="1641135" y="488737"/>
                  <a:pt x="1783080" y="568960"/>
                </a:cubicBezTo>
                <a:cubicBezTo>
                  <a:pt x="1652026" y="671798"/>
                  <a:pt x="1459673" y="805974"/>
                  <a:pt x="1346225" y="847750"/>
                </a:cubicBezTo>
                <a:cubicBezTo>
                  <a:pt x="1232777" y="889526"/>
                  <a:pt x="1114419" y="992630"/>
                  <a:pt x="891540" y="1137920"/>
                </a:cubicBezTo>
                <a:cubicBezTo>
                  <a:pt x="763294" y="1061836"/>
                  <a:pt x="563343" y="915161"/>
                  <a:pt x="445770" y="853440"/>
                </a:cubicBezTo>
                <a:cubicBezTo>
                  <a:pt x="328197" y="791719"/>
                  <a:pt x="213638" y="68849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835623158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IT sikerrel járt?</a:t>
            </a:r>
          </a:p>
        </p:txBody>
      </p:sp>
      <p:cxnSp>
        <p:nvCxnSpPr>
          <p:cNvPr id="53" name="Egyenes összekötő nyíllal 52">
            <a:extLst>
              <a:ext uri="{FF2B5EF4-FFF2-40B4-BE49-F238E27FC236}">
                <a16:creationId xmlns:a16="http://schemas.microsoft.com/office/drawing/2014/main" id="{7D39E7E1-E2B3-5151-8A70-CD1130436796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7465077" y="5993903"/>
            <a:ext cx="205071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nyíllal 56">
            <a:extLst>
              <a:ext uri="{FF2B5EF4-FFF2-40B4-BE49-F238E27FC236}">
                <a16:creationId xmlns:a16="http://schemas.microsoft.com/office/drawing/2014/main" id="{A1A71BB6-7A43-6F16-457F-1A770B80542E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7465077" y="5478138"/>
            <a:ext cx="0" cy="52413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églalap 64">
            <a:extLst>
              <a:ext uri="{FF2B5EF4-FFF2-40B4-BE49-F238E27FC236}">
                <a16:creationId xmlns:a16="http://schemas.microsoft.com/office/drawing/2014/main" id="{17B5DD36-49DB-376C-8358-D388A73D62CB}"/>
              </a:ext>
            </a:extLst>
          </p:cNvPr>
          <p:cNvSpPr/>
          <p:nvPr/>
        </p:nvSpPr>
        <p:spPr>
          <a:xfrm>
            <a:off x="4704096" y="5451289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53AF1B"/>
          </a:solidFill>
          <a:ln w="53975">
            <a:solidFill>
              <a:srgbClr val="53AF1B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Folyamatfejlesztő </a:t>
            </a:r>
          </a:p>
          <a:p>
            <a:pPr algn="ctr"/>
            <a:r>
              <a:rPr lang="hu-HU" dirty="0"/>
              <a:t>team kialakítása</a:t>
            </a:r>
          </a:p>
        </p:txBody>
      </p:sp>
      <p:cxnSp>
        <p:nvCxnSpPr>
          <p:cNvPr id="74" name="Egyenes összekötő nyíllal 73">
            <a:extLst>
              <a:ext uri="{FF2B5EF4-FFF2-40B4-BE49-F238E27FC236}">
                <a16:creationId xmlns:a16="http://schemas.microsoft.com/office/drawing/2014/main" id="{F850B9F5-1E99-72E8-6B8F-262F2AFC5B4E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5638816" y="4903791"/>
            <a:ext cx="934721" cy="538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gyenes összekötő nyíllal 77">
            <a:extLst>
              <a:ext uri="{FF2B5EF4-FFF2-40B4-BE49-F238E27FC236}">
                <a16:creationId xmlns:a16="http://schemas.microsoft.com/office/drawing/2014/main" id="{A5E30C5F-E9A1-C98C-7EF4-80A05BE164DA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5638816" y="4903791"/>
            <a:ext cx="0" cy="5474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gyenes összekötő nyíllal 4">
            <a:extLst>
              <a:ext uri="{FF2B5EF4-FFF2-40B4-BE49-F238E27FC236}">
                <a16:creationId xmlns:a16="http://schemas.microsoft.com/office/drawing/2014/main" id="{0AB1046C-EED0-0A76-B88D-B79F783ACC6E}"/>
              </a:ext>
            </a:extLst>
          </p:cNvPr>
          <p:cNvCxnSpPr>
            <a:cxnSpLocks/>
          </p:cNvCxnSpPr>
          <p:nvPr/>
        </p:nvCxnSpPr>
        <p:spPr>
          <a:xfrm>
            <a:off x="7994313" y="6203389"/>
            <a:ext cx="1495379" cy="0"/>
          </a:xfrm>
          <a:prstGeom prst="straightConnector1">
            <a:avLst/>
          </a:prstGeom>
          <a:ln w="47625">
            <a:solidFill>
              <a:srgbClr val="BD1F2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57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1" grpId="0" animBg="1"/>
      <p:bldP spid="6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AC3C12-FC66-0B8E-E811-2F2D307B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IT szerepe a </a:t>
            </a:r>
            <a:r>
              <a:rPr lang="hu-HU" dirty="0" err="1"/>
              <a:t>workflow</a:t>
            </a:r>
            <a:r>
              <a:rPr lang="hu-HU" dirty="0"/>
              <a:t> rendszerek működtetésében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731CB94-7BC0-5CA7-070F-14AE7F2B8ACE}"/>
              </a:ext>
            </a:extLst>
          </p:cNvPr>
          <p:cNvSpPr/>
          <p:nvPr/>
        </p:nvSpPr>
        <p:spPr>
          <a:xfrm>
            <a:off x="9504486" y="123811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BPR</a:t>
            </a:r>
          </a:p>
        </p:txBody>
      </p: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7F206A11-D7F9-F73A-1B67-0AF0DB9D1AF2}"/>
              </a:ext>
            </a:extLst>
          </p:cNvPr>
          <p:cNvCxnSpPr>
            <a:cxnSpLocks/>
            <a:stCxn id="4" idx="2"/>
            <a:endCxn id="14" idx="0"/>
          </p:cNvCxnSpPr>
          <p:nvPr/>
        </p:nvCxnSpPr>
        <p:spPr>
          <a:xfrm flipH="1">
            <a:off x="10424412" y="2111874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3DDF1E28-1530-4E2A-F5FD-EB611390317C}"/>
              </a:ext>
            </a:extLst>
          </p:cNvPr>
          <p:cNvCxnSpPr>
            <a:cxnSpLocks/>
          </p:cNvCxnSpPr>
          <p:nvPr/>
        </p:nvCxnSpPr>
        <p:spPr>
          <a:xfrm flipV="1">
            <a:off x="11815055" y="2784766"/>
            <a:ext cx="0" cy="320913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CA852F35-F5F1-6DAC-50BD-7BBC2DC586DC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11385230" y="5993904"/>
            <a:ext cx="429825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08B1BAAC-6DC3-774C-A616-E4150E00059A}"/>
              </a:ext>
            </a:extLst>
          </p:cNvPr>
          <p:cNvCxnSpPr>
            <a:cxnSpLocks/>
          </p:cNvCxnSpPr>
          <p:nvPr/>
        </p:nvCxnSpPr>
        <p:spPr>
          <a:xfrm flipH="1">
            <a:off x="11341346" y="2784766"/>
            <a:ext cx="4737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églalap 13">
            <a:extLst>
              <a:ext uri="{FF2B5EF4-FFF2-40B4-BE49-F238E27FC236}">
                <a16:creationId xmlns:a16="http://schemas.microsoft.com/office/drawing/2014/main" id="{A45C1CFA-2EDF-8100-12CE-0321CD540942}"/>
              </a:ext>
            </a:extLst>
          </p:cNvPr>
          <p:cNvSpPr/>
          <p:nvPr/>
        </p:nvSpPr>
        <p:spPr>
          <a:xfrm>
            <a:off x="9489692" y="2336592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üzleti döntéshozó</a:t>
            </a:r>
          </a:p>
          <a:p>
            <a:pPr algn="ctr"/>
            <a:r>
              <a:rPr lang="hu-HU" dirty="0"/>
              <a:t>kiemelése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05D0974F-1603-1D29-9B41-05391A617BC4}"/>
              </a:ext>
            </a:extLst>
          </p:cNvPr>
          <p:cNvSpPr/>
          <p:nvPr/>
        </p:nvSpPr>
        <p:spPr>
          <a:xfrm>
            <a:off x="9515790" y="3419377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gyors eredmények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33F8E58B-86B7-4D93-4C94-7E2676770D10}"/>
              </a:ext>
            </a:extLst>
          </p:cNvPr>
          <p:cNvSpPr/>
          <p:nvPr/>
        </p:nvSpPr>
        <p:spPr>
          <a:xfrm>
            <a:off x="9504486" y="446691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IT AJAJJ!</a:t>
            </a:r>
            <a:br>
              <a:rPr lang="hu-HU" dirty="0"/>
            </a:br>
            <a:r>
              <a:rPr lang="hu-HU" dirty="0"/>
              <a:t> </a:t>
            </a:r>
            <a:r>
              <a:rPr lang="hu-HU" dirty="0" err="1"/>
              <a:t>pánikol</a:t>
            </a:r>
            <a:r>
              <a:rPr lang="hu-HU" dirty="0"/>
              <a:t>,</a:t>
            </a:r>
          </a:p>
          <a:p>
            <a:pPr algn="ctr"/>
            <a:r>
              <a:rPr lang="hu-HU" dirty="0"/>
              <a:t>beavatkozik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60ABAC08-EFF9-F77A-12BE-934EC8382458}"/>
              </a:ext>
            </a:extLst>
          </p:cNvPr>
          <p:cNvSpPr/>
          <p:nvPr/>
        </p:nvSpPr>
        <p:spPr>
          <a:xfrm>
            <a:off x="9515790" y="555702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üzlet másik eszközt keres</a:t>
            </a:r>
          </a:p>
        </p:txBody>
      </p: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802D482C-5362-E6C1-76E4-FA58961DE0C4}"/>
              </a:ext>
            </a:extLst>
          </p:cNvPr>
          <p:cNvCxnSpPr>
            <a:cxnSpLocks/>
          </p:cNvCxnSpPr>
          <p:nvPr/>
        </p:nvCxnSpPr>
        <p:spPr>
          <a:xfrm flipH="1">
            <a:off x="10431809" y="3178322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2D41E63B-F20D-CBE5-5000-72665AA14DF0}"/>
              </a:ext>
            </a:extLst>
          </p:cNvPr>
          <p:cNvCxnSpPr>
            <a:cxnSpLocks/>
          </p:cNvCxnSpPr>
          <p:nvPr/>
        </p:nvCxnSpPr>
        <p:spPr>
          <a:xfrm flipH="1">
            <a:off x="10446603" y="4254757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145E1858-5954-2346-8BAB-61BE09987FA5}"/>
              </a:ext>
            </a:extLst>
          </p:cNvPr>
          <p:cNvCxnSpPr>
            <a:cxnSpLocks/>
          </p:cNvCxnSpPr>
          <p:nvPr/>
        </p:nvCxnSpPr>
        <p:spPr>
          <a:xfrm flipH="1">
            <a:off x="8347397" y="4907508"/>
            <a:ext cx="1147869" cy="53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Ábra 30" descr="Ok és okozat egyszínű kitöltéssel">
            <a:extLst>
              <a:ext uri="{FF2B5EF4-FFF2-40B4-BE49-F238E27FC236}">
                <a16:creationId xmlns:a16="http://schemas.microsoft.com/office/drawing/2014/main" id="{052B5E7B-C7D9-BA17-CC00-45E7801B9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9538" y="1197474"/>
            <a:ext cx="914400" cy="914400"/>
          </a:xfrm>
          <a:prstGeom prst="rect">
            <a:avLst/>
          </a:prstGeom>
        </p:spPr>
      </p:pic>
      <p:pic>
        <p:nvPicPr>
          <p:cNvPr id="33" name="Ábra 32" descr="Barlangrajz egyszínű kitöltéssel">
            <a:extLst>
              <a:ext uri="{FF2B5EF4-FFF2-40B4-BE49-F238E27FC236}">
                <a16:creationId xmlns:a16="http://schemas.microsoft.com/office/drawing/2014/main" id="{6169931B-03E2-7B68-6C2C-29905DE8E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79538" y="2375373"/>
            <a:ext cx="914400" cy="914400"/>
          </a:xfrm>
          <a:prstGeom prst="rect">
            <a:avLst/>
          </a:prstGeom>
        </p:spPr>
      </p:pic>
      <p:pic>
        <p:nvPicPr>
          <p:cNvPr id="35" name="Ábra 34" descr="Csirkeláb körvonalas">
            <a:extLst>
              <a:ext uri="{FF2B5EF4-FFF2-40B4-BE49-F238E27FC236}">
                <a16:creationId xmlns:a16="http://schemas.microsoft.com/office/drawing/2014/main" id="{4DC24435-6649-C31C-5988-657B6FED8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59625" y="3475544"/>
            <a:ext cx="754227" cy="754227"/>
          </a:xfrm>
          <a:prstGeom prst="rect">
            <a:avLst/>
          </a:prstGeom>
        </p:spPr>
      </p:pic>
      <p:pic>
        <p:nvPicPr>
          <p:cNvPr id="37" name="Ábra 36" descr="Körök nyilakkal körvonalas">
            <a:extLst>
              <a:ext uri="{FF2B5EF4-FFF2-40B4-BE49-F238E27FC236}">
                <a16:creationId xmlns:a16="http://schemas.microsoft.com/office/drawing/2014/main" id="{DC9CA8F1-C192-3267-62E9-56B42F2217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79538" y="5545657"/>
            <a:ext cx="859071" cy="859071"/>
          </a:xfrm>
          <a:prstGeom prst="rect">
            <a:avLst/>
          </a:prstGeom>
        </p:spPr>
      </p:pic>
      <p:pic>
        <p:nvPicPr>
          <p:cNvPr id="39" name="Ábra 38" descr="Összeszorított ököl körvonalas">
            <a:extLst>
              <a:ext uri="{FF2B5EF4-FFF2-40B4-BE49-F238E27FC236}">
                <a16:creationId xmlns:a16="http://schemas.microsoft.com/office/drawing/2014/main" id="{CE78100F-1A88-EA09-2678-64F60B85BE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24138" y="4367116"/>
            <a:ext cx="1054535" cy="914400"/>
          </a:xfrm>
          <a:prstGeom prst="rect">
            <a:avLst/>
          </a:prstGeom>
        </p:spPr>
      </p:pic>
      <p:sp>
        <p:nvSpPr>
          <p:cNvPr id="41" name="Folyamatábra: Döntés 40">
            <a:extLst>
              <a:ext uri="{FF2B5EF4-FFF2-40B4-BE49-F238E27FC236}">
                <a16:creationId xmlns:a16="http://schemas.microsoft.com/office/drawing/2014/main" id="{74A0312F-1F6A-2E29-47C6-E414BF190742}"/>
              </a:ext>
            </a:extLst>
          </p:cNvPr>
          <p:cNvSpPr/>
          <p:nvPr/>
        </p:nvSpPr>
        <p:spPr>
          <a:xfrm>
            <a:off x="6573537" y="4340218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45770 w 1783080"/>
              <a:gd name="connsiteY7" fmla="*/ 85344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0212" y="457898"/>
                  <a:pt x="287993" y="408456"/>
                  <a:pt x="463601" y="273101"/>
                </a:cubicBezTo>
                <a:cubicBezTo>
                  <a:pt x="639209" y="137745"/>
                  <a:pt x="683970" y="127250"/>
                  <a:pt x="891540" y="0"/>
                </a:cubicBezTo>
                <a:cubicBezTo>
                  <a:pt x="1037019" y="100145"/>
                  <a:pt x="1141868" y="149110"/>
                  <a:pt x="1310564" y="267411"/>
                </a:cubicBezTo>
                <a:cubicBezTo>
                  <a:pt x="1479260" y="385712"/>
                  <a:pt x="1624691" y="463771"/>
                  <a:pt x="1783080" y="568960"/>
                </a:cubicBezTo>
                <a:cubicBezTo>
                  <a:pt x="1664783" y="645296"/>
                  <a:pt x="1508119" y="735090"/>
                  <a:pt x="1355141" y="842061"/>
                </a:cubicBezTo>
                <a:cubicBezTo>
                  <a:pt x="1202163" y="949032"/>
                  <a:pt x="1103494" y="991012"/>
                  <a:pt x="891540" y="1137920"/>
                </a:cubicBezTo>
                <a:cubicBezTo>
                  <a:pt x="749267" y="1076548"/>
                  <a:pt x="601726" y="940902"/>
                  <a:pt x="445770" y="853440"/>
                </a:cubicBezTo>
                <a:cubicBezTo>
                  <a:pt x="289814" y="765978"/>
                  <a:pt x="226548" y="699608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130" y="433869"/>
                  <a:pt x="370115" y="356389"/>
                  <a:pt x="454685" y="278790"/>
                </a:cubicBezTo>
                <a:cubicBezTo>
                  <a:pt x="539255" y="201191"/>
                  <a:pt x="773766" y="83444"/>
                  <a:pt x="891540" y="0"/>
                </a:cubicBezTo>
                <a:cubicBezTo>
                  <a:pt x="1023387" y="91833"/>
                  <a:pt x="1213662" y="186760"/>
                  <a:pt x="1319479" y="273101"/>
                </a:cubicBezTo>
                <a:cubicBezTo>
                  <a:pt x="1425296" y="359441"/>
                  <a:pt x="1641135" y="488737"/>
                  <a:pt x="1783080" y="568960"/>
                </a:cubicBezTo>
                <a:cubicBezTo>
                  <a:pt x="1652026" y="671798"/>
                  <a:pt x="1459673" y="805974"/>
                  <a:pt x="1346225" y="847750"/>
                </a:cubicBezTo>
                <a:cubicBezTo>
                  <a:pt x="1232777" y="889526"/>
                  <a:pt x="1114419" y="992630"/>
                  <a:pt x="891540" y="1137920"/>
                </a:cubicBezTo>
                <a:cubicBezTo>
                  <a:pt x="763294" y="1061836"/>
                  <a:pt x="563343" y="915161"/>
                  <a:pt x="445770" y="853440"/>
                </a:cubicBezTo>
                <a:cubicBezTo>
                  <a:pt x="328197" y="791719"/>
                  <a:pt x="213638" y="68849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835623158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IT sikerrel járt?</a:t>
            </a:r>
          </a:p>
        </p:txBody>
      </p:sp>
      <p:cxnSp>
        <p:nvCxnSpPr>
          <p:cNvPr id="53" name="Egyenes összekötő nyíllal 52">
            <a:extLst>
              <a:ext uri="{FF2B5EF4-FFF2-40B4-BE49-F238E27FC236}">
                <a16:creationId xmlns:a16="http://schemas.microsoft.com/office/drawing/2014/main" id="{7D39E7E1-E2B3-5151-8A70-CD1130436796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7465077" y="5993903"/>
            <a:ext cx="205071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nyíllal 56">
            <a:extLst>
              <a:ext uri="{FF2B5EF4-FFF2-40B4-BE49-F238E27FC236}">
                <a16:creationId xmlns:a16="http://schemas.microsoft.com/office/drawing/2014/main" id="{A1A71BB6-7A43-6F16-457F-1A770B80542E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7465077" y="5478138"/>
            <a:ext cx="0" cy="52413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églalap 64">
            <a:extLst>
              <a:ext uri="{FF2B5EF4-FFF2-40B4-BE49-F238E27FC236}">
                <a16:creationId xmlns:a16="http://schemas.microsoft.com/office/drawing/2014/main" id="{17B5DD36-49DB-376C-8358-D388A73D62CB}"/>
              </a:ext>
            </a:extLst>
          </p:cNvPr>
          <p:cNvSpPr/>
          <p:nvPr/>
        </p:nvSpPr>
        <p:spPr>
          <a:xfrm>
            <a:off x="4704096" y="5451289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53AF1B"/>
          </a:solidFill>
          <a:ln w="53975">
            <a:solidFill>
              <a:srgbClr val="53AF1B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Folyamatfejlesztő </a:t>
            </a:r>
          </a:p>
          <a:p>
            <a:pPr algn="ctr"/>
            <a:r>
              <a:rPr lang="hu-HU" dirty="0"/>
              <a:t>team kialakítása</a:t>
            </a:r>
          </a:p>
        </p:txBody>
      </p:sp>
      <p:cxnSp>
        <p:nvCxnSpPr>
          <p:cNvPr id="74" name="Egyenes összekötő nyíllal 73">
            <a:extLst>
              <a:ext uri="{FF2B5EF4-FFF2-40B4-BE49-F238E27FC236}">
                <a16:creationId xmlns:a16="http://schemas.microsoft.com/office/drawing/2014/main" id="{F850B9F5-1E99-72E8-6B8F-262F2AFC5B4E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5638816" y="4903791"/>
            <a:ext cx="934721" cy="538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gyenes összekötő nyíllal 77">
            <a:extLst>
              <a:ext uri="{FF2B5EF4-FFF2-40B4-BE49-F238E27FC236}">
                <a16:creationId xmlns:a16="http://schemas.microsoft.com/office/drawing/2014/main" id="{A5E30C5F-E9A1-C98C-7EF4-80A05BE164DA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5638816" y="4903791"/>
            <a:ext cx="0" cy="5474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gyenes összekötő nyíllal 4">
            <a:extLst>
              <a:ext uri="{FF2B5EF4-FFF2-40B4-BE49-F238E27FC236}">
                <a16:creationId xmlns:a16="http://schemas.microsoft.com/office/drawing/2014/main" id="{0AB1046C-EED0-0A76-B88D-B79F783ACC6E}"/>
              </a:ext>
            </a:extLst>
          </p:cNvPr>
          <p:cNvCxnSpPr>
            <a:cxnSpLocks/>
          </p:cNvCxnSpPr>
          <p:nvPr/>
        </p:nvCxnSpPr>
        <p:spPr>
          <a:xfrm>
            <a:off x="7994313" y="6203389"/>
            <a:ext cx="1495379" cy="0"/>
          </a:xfrm>
          <a:prstGeom prst="straightConnector1">
            <a:avLst/>
          </a:prstGeom>
          <a:ln w="47625">
            <a:solidFill>
              <a:srgbClr val="BD1F2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https://xflower.hu/files/Infografika/workflowpapiron.png">
            <a:extLst>
              <a:ext uri="{FF2B5EF4-FFF2-40B4-BE49-F238E27FC236}">
                <a16:creationId xmlns:a16="http://schemas.microsoft.com/office/drawing/2014/main" id="{5B64C53C-9996-FF58-CDBE-7EDDF0F0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89" y="365125"/>
            <a:ext cx="4724781" cy="6299708"/>
          </a:xfrm>
          <a:prstGeom prst="rect">
            <a:avLst/>
          </a:prstGeom>
          <a:noFill/>
          <a:effectLst>
            <a:outerShdw blurRad="50800" dist="330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14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AC3C12-FC66-0B8E-E811-2F2D307B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IT szerepe a </a:t>
            </a:r>
            <a:r>
              <a:rPr lang="hu-HU" dirty="0" err="1"/>
              <a:t>workflow</a:t>
            </a:r>
            <a:r>
              <a:rPr lang="hu-HU" dirty="0"/>
              <a:t> rendszerek működtetésében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63645B-B8F6-AE57-3174-0B0EA798B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88" y="1827822"/>
            <a:ext cx="7247125" cy="4375567"/>
          </a:xfrm>
          <a:ln w="47625">
            <a:solidFill>
              <a:srgbClr val="BD1F2D"/>
            </a:solidFill>
          </a:ln>
        </p:spPr>
        <p:txBody>
          <a:bodyPr>
            <a:normAutofit/>
          </a:bodyPr>
          <a:lstStyle/>
          <a:p>
            <a:r>
              <a:rPr lang="hu-HU" dirty="0"/>
              <a:t>Üzleti terület:</a:t>
            </a:r>
            <a:br>
              <a:rPr lang="hu-HU" dirty="0"/>
            </a:br>
            <a:r>
              <a:rPr lang="hu-HU" dirty="0"/>
              <a:t> lelassultunk, nem haladunk, keressünk mást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másik </a:t>
            </a:r>
            <a:r>
              <a:rPr lang="hu-HU" dirty="0" err="1">
                <a:solidFill>
                  <a:srgbClr val="BD1F2D"/>
                </a:solidFill>
              </a:rPr>
              <a:t>lowcode</a:t>
            </a:r>
            <a:r>
              <a:rPr lang="hu-HU" dirty="0">
                <a:solidFill>
                  <a:srgbClr val="BD1F2D"/>
                </a:solidFill>
              </a:rPr>
              <a:t> eszközt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új </a:t>
            </a:r>
            <a:r>
              <a:rPr lang="hu-HU" dirty="0" err="1">
                <a:solidFill>
                  <a:srgbClr val="BD1F2D"/>
                </a:solidFill>
              </a:rPr>
              <a:t>workflow</a:t>
            </a:r>
            <a:r>
              <a:rPr lang="hu-HU" dirty="0">
                <a:solidFill>
                  <a:srgbClr val="BD1F2D"/>
                </a:solidFill>
              </a:rPr>
              <a:t> eszközt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RPA-t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szakági rendszereket</a:t>
            </a:r>
          </a:p>
          <a:p>
            <a:pPr lvl="2"/>
            <a:r>
              <a:rPr lang="hu-HU" dirty="0" err="1">
                <a:solidFill>
                  <a:srgbClr val="BD1F2D"/>
                </a:solidFill>
              </a:rPr>
              <a:t>ticketing</a:t>
            </a:r>
            <a:r>
              <a:rPr lang="hu-HU" dirty="0">
                <a:solidFill>
                  <a:srgbClr val="BD1F2D"/>
                </a:solidFill>
              </a:rPr>
              <a:t>..</a:t>
            </a:r>
          </a:p>
          <a:p>
            <a:pPr lvl="2"/>
            <a:r>
              <a:rPr lang="hu-HU" dirty="0">
                <a:solidFill>
                  <a:srgbClr val="BD1F2D"/>
                </a:solidFill>
              </a:rPr>
              <a:t>HR rendszert..</a:t>
            </a:r>
          </a:p>
          <a:p>
            <a:pPr lvl="2"/>
            <a:r>
              <a:rPr lang="hu-HU" dirty="0">
                <a:solidFill>
                  <a:srgbClr val="BD1F2D"/>
                </a:solidFill>
              </a:rPr>
              <a:t>jóváhagyó rendszert..</a:t>
            </a:r>
          </a:p>
          <a:p>
            <a:pPr lvl="2"/>
            <a:r>
              <a:rPr lang="hu-HU" dirty="0">
                <a:solidFill>
                  <a:srgbClr val="BD1F2D"/>
                </a:solidFill>
              </a:rPr>
              <a:t>beszerzési rendszert..</a:t>
            </a:r>
          </a:p>
          <a:p>
            <a:pPr lvl="2"/>
            <a:r>
              <a:rPr lang="hu-HU" dirty="0">
                <a:solidFill>
                  <a:srgbClr val="BD1F2D"/>
                </a:solidFill>
              </a:rPr>
              <a:t>stb.</a:t>
            </a:r>
          </a:p>
          <a:p>
            <a:pPr lvl="1"/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731CB94-7BC0-5CA7-070F-14AE7F2B8ACE}"/>
              </a:ext>
            </a:extLst>
          </p:cNvPr>
          <p:cNvSpPr/>
          <p:nvPr/>
        </p:nvSpPr>
        <p:spPr>
          <a:xfrm>
            <a:off x="9504486" y="123811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BPR</a:t>
            </a:r>
          </a:p>
        </p:txBody>
      </p: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7F206A11-D7F9-F73A-1B67-0AF0DB9D1AF2}"/>
              </a:ext>
            </a:extLst>
          </p:cNvPr>
          <p:cNvCxnSpPr>
            <a:cxnSpLocks/>
            <a:stCxn id="4" idx="2"/>
            <a:endCxn id="14" idx="0"/>
          </p:cNvCxnSpPr>
          <p:nvPr/>
        </p:nvCxnSpPr>
        <p:spPr>
          <a:xfrm flipH="1">
            <a:off x="10424412" y="2111874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3DDF1E28-1530-4E2A-F5FD-EB611390317C}"/>
              </a:ext>
            </a:extLst>
          </p:cNvPr>
          <p:cNvCxnSpPr>
            <a:cxnSpLocks/>
          </p:cNvCxnSpPr>
          <p:nvPr/>
        </p:nvCxnSpPr>
        <p:spPr>
          <a:xfrm flipV="1">
            <a:off x="11815055" y="2784766"/>
            <a:ext cx="0" cy="320913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CA852F35-F5F1-6DAC-50BD-7BBC2DC586DC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11385230" y="5993904"/>
            <a:ext cx="429825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>
            <a:extLst>
              <a:ext uri="{FF2B5EF4-FFF2-40B4-BE49-F238E27FC236}">
                <a16:creationId xmlns:a16="http://schemas.microsoft.com/office/drawing/2014/main" id="{08B1BAAC-6DC3-774C-A616-E4150E00059A}"/>
              </a:ext>
            </a:extLst>
          </p:cNvPr>
          <p:cNvCxnSpPr>
            <a:cxnSpLocks/>
          </p:cNvCxnSpPr>
          <p:nvPr/>
        </p:nvCxnSpPr>
        <p:spPr>
          <a:xfrm flipH="1">
            <a:off x="11341346" y="2784766"/>
            <a:ext cx="4737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églalap 13">
            <a:extLst>
              <a:ext uri="{FF2B5EF4-FFF2-40B4-BE49-F238E27FC236}">
                <a16:creationId xmlns:a16="http://schemas.microsoft.com/office/drawing/2014/main" id="{A45C1CFA-2EDF-8100-12CE-0321CD540942}"/>
              </a:ext>
            </a:extLst>
          </p:cNvPr>
          <p:cNvSpPr/>
          <p:nvPr/>
        </p:nvSpPr>
        <p:spPr>
          <a:xfrm>
            <a:off x="9489692" y="2336592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üzleti döntéshozó</a:t>
            </a:r>
          </a:p>
          <a:p>
            <a:pPr algn="ctr"/>
            <a:r>
              <a:rPr lang="hu-HU" dirty="0"/>
              <a:t>kiemelése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05D0974F-1603-1D29-9B41-05391A617BC4}"/>
              </a:ext>
            </a:extLst>
          </p:cNvPr>
          <p:cNvSpPr/>
          <p:nvPr/>
        </p:nvSpPr>
        <p:spPr>
          <a:xfrm>
            <a:off x="9515790" y="3419377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gyors eredmények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33F8E58B-86B7-4D93-4C94-7E2676770D10}"/>
              </a:ext>
            </a:extLst>
          </p:cNvPr>
          <p:cNvSpPr/>
          <p:nvPr/>
        </p:nvSpPr>
        <p:spPr>
          <a:xfrm>
            <a:off x="9504486" y="446691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IT AJAJJ!</a:t>
            </a:r>
            <a:br>
              <a:rPr lang="hu-HU" dirty="0"/>
            </a:br>
            <a:r>
              <a:rPr lang="hu-HU" dirty="0"/>
              <a:t> </a:t>
            </a:r>
            <a:r>
              <a:rPr lang="hu-HU" dirty="0" err="1"/>
              <a:t>pánikol</a:t>
            </a:r>
            <a:r>
              <a:rPr lang="hu-HU" dirty="0"/>
              <a:t>,</a:t>
            </a:r>
          </a:p>
          <a:p>
            <a:pPr algn="ctr"/>
            <a:r>
              <a:rPr lang="hu-HU" dirty="0"/>
              <a:t>beavatkozik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60ABAC08-EFF9-F77A-12BE-934EC8382458}"/>
              </a:ext>
            </a:extLst>
          </p:cNvPr>
          <p:cNvSpPr/>
          <p:nvPr/>
        </p:nvSpPr>
        <p:spPr>
          <a:xfrm>
            <a:off x="9515790" y="555702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üzlet másik eszközt keres</a:t>
            </a:r>
          </a:p>
        </p:txBody>
      </p: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802D482C-5362-E6C1-76E4-FA58961DE0C4}"/>
              </a:ext>
            </a:extLst>
          </p:cNvPr>
          <p:cNvCxnSpPr>
            <a:cxnSpLocks/>
          </p:cNvCxnSpPr>
          <p:nvPr/>
        </p:nvCxnSpPr>
        <p:spPr>
          <a:xfrm flipH="1">
            <a:off x="10431809" y="3178322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2D41E63B-F20D-CBE5-5000-72665AA14DF0}"/>
              </a:ext>
            </a:extLst>
          </p:cNvPr>
          <p:cNvCxnSpPr>
            <a:cxnSpLocks/>
          </p:cNvCxnSpPr>
          <p:nvPr/>
        </p:nvCxnSpPr>
        <p:spPr>
          <a:xfrm flipH="1">
            <a:off x="10446603" y="4254757"/>
            <a:ext cx="14794" cy="2247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145E1858-5954-2346-8BAB-61BE09987FA5}"/>
              </a:ext>
            </a:extLst>
          </p:cNvPr>
          <p:cNvCxnSpPr>
            <a:cxnSpLocks/>
          </p:cNvCxnSpPr>
          <p:nvPr/>
        </p:nvCxnSpPr>
        <p:spPr>
          <a:xfrm flipH="1">
            <a:off x="8347397" y="4907508"/>
            <a:ext cx="1147869" cy="53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Ábra 30" descr="Ok és okozat egyszínű kitöltéssel">
            <a:extLst>
              <a:ext uri="{FF2B5EF4-FFF2-40B4-BE49-F238E27FC236}">
                <a16:creationId xmlns:a16="http://schemas.microsoft.com/office/drawing/2014/main" id="{052B5E7B-C7D9-BA17-CC00-45E7801B9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9538" y="1197474"/>
            <a:ext cx="914400" cy="914400"/>
          </a:xfrm>
          <a:prstGeom prst="rect">
            <a:avLst/>
          </a:prstGeom>
        </p:spPr>
      </p:pic>
      <p:pic>
        <p:nvPicPr>
          <p:cNvPr id="33" name="Ábra 32" descr="Barlangrajz egyszínű kitöltéssel">
            <a:extLst>
              <a:ext uri="{FF2B5EF4-FFF2-40B4-BE49-F238E27FC236}">
                <a16:creationId xmlns:a16="http://schemas.microsoft.com/office/drawing/2014/main" id="{6169931B-03E2-7B68-6C2C-29905DE8E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79538" y="2375373"/>
            <a:ext cx="914400" cy="914400"/>
          </a:xfrm>
          <a:prstGeom prst="rect">
            <a:avLst/>
          </a:prstGeom>
        </p:spPr>
      </p:pic>
      <p:pic>
        <p:nvPicPr>
          <p:cNvPr id="35" name="Ábra 34" descr="Csirkeláb körvonalas">
            <a:extLst>
              <a:ext uri="{FF2B5EF4-FFF2-40B4-BE49-F238E27FC236}">
                <a16:creationId xmlns:a16="http://schemas.microsoft.com/office/drawing/2014/main" id="{4DC24435-6649-C31C-5988-657B6FED8C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59625" y="3475544"/>
            <a:ext cx="754227" cy="754227"/>
          </a:xfrm>
          <a:prstGeom prst="rect">
            <a:avLst/>
          </a:prstGeom>
        </p:spPr>
      </p:pic>
      <p:pic>
        <p:nvPicPr>
          <p:cNvPr id="37" name="Ábra 36" descr="Körök nyilakkal körvonalas">
            <a:extLst>
              <a:ext uri="{FF2B5EF4-FFF2-40B4-BE49-F238E27FC236}">
                <a16:creationId xmlns:a16="http://schemas.microsoft.com/office/drawing/2014/main" id="{DC9CA8F1-C192-3267-62E9-56B42F2217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79538" y="5545657"/>
            <a:ext cx="859071" cy="859071"/>
          </a:xfrm>
          <a:prstGeom prst="rect">
            <a:avLst/>
          </a:prstGeom>
        </p:spPr>
      </p:pic>
      <p:pic>
        <p:nvPicPr>
          <p:cNvPr id="39" name="Ábra 38" descr="Összeszorított ököl körvonalas">
            <a:extLst>
              <a:ext uri="{FF2B5EF4-FFF2-40B4-BE49-F238E27FC236}">
                <a16:creationId xmlns:a16="http://schemas.microsoft.com/office/drawing/2014/main" id="{CE78100F-1A88-EA09-2678-64F60B85BE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24138" y="4367116"/>
            <a:ext cx="1054535" cy="914400"/>
          </a:xfrm>
          <a:prstGeom prst="rect">
            <a:avLst/>
          </a:prstGeom>
        </p:spPr>
      </p:pic>
      <p:sp>
        <p:nvSpPr>
          <p:cNvPr id="41" name="Folyamatábra: Döntés 40">
            <a:extLst>
              <a:ext uri="{FF2B5EF4-FFF2-40B4-BE49-F238E27FC236}">
                <a16:creationId xmlns:a16="http://schemas.microsoft.com/office/drawing/2014/main" id="{74A0312F-1F6A-2E29-47C6-E414BF190742}"/>
              </a:ext>
            </a:extLst>
          </p:cNvPr>
          <p:cNvSpPr/>
          <p:nvPr/>
        </p:nvSpPr>
        <p:spPr>
          <a:xfrm>
            <a:off x="6573537" y="4340218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45770 w 1783080"/>
              <a:gd name="connsiteY7" fmla="*/ 85344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0212" y="457898"/>
                  <a:pt x="287993" y="408456"/>
                  <a:pt x="463601" y="273101"/>
                </a:cubicBezTo>
                <a:cubicBezTo>
                  <a:pt x="639209" y="137745"/>
                  <a:pt x="683970" y="127250"/>
                  <a:pt x="891540" y="0"/>
                </a:cubicBezTo>
                <a:cubicBezTo>
                  <a:pt x="1037019" y="100145"/>
                  <a:pt x="1141868" y="149110"/>
                  <a:pt x="1310564" y="267411"/>
                </a:cubicBezTo>
                <a:cubicBezTo>
                  <a:pt x="1479260" y="385712"/>
                  <a:pt x="1624691" y="463771"/>
                  <a:pt x="1783080" y="568960"/>
                </a:cubicBezTo>
                <a:cubicBezTo>
                  <a:pt x="1664783" y="645296"/>
                  <a:pt x="1508119" y="735090"/>
                  <a:pt x="1355141" y="842061"/>
                </a:cubicBezTo>
                <a:cubicBezTo>
                  <a:pt x="1202163" y="949032"/>
                  <a:pt x="1103494" y="991012"/>
                  <a:pt x="891540" y="1137920"/>
                </a:cubicBezTo>
                <a:cubicBezTo>
                  <a:pt x="749267" y="1076548"/>
                  <a:pt x="601726" y="940902"/>
                  <a:pt x="445770" y="853440"/>
                </a:cubicBezTo>
                <a:cubicBezTo>
                  <a:pt x="289814" y="765978"/>
                  <a:pt x="226548" y="699608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130" y="433869"/>
                  <a:pt x="370115" y="356389"/>
                  <a:pt x="454685" y="278790"/>
                </a:cubicBezTo>
                <a:cubicBezTo>
                  <a:pt x="539255" y="201191"/>
                  <a:pt x="773766" y="83444"/>
                  <a:pt x="891540" y="0"/>
                </a:cubicBezTo>
                <a:cubicBezTo>
                  <a:pt x="1023387" y="91833"/>
                  <a:pt x="1213662" y="186760"/>
                  <a:pt x="1319479" y="273101"/>
                </a:cubicBezTo>
                <a:cubicBezTo>
                  <a:pt x="1425296" y="359441"/>
                  <a:pt x="1641135" y="488737"/>
                  <a:pt x="1783080" y="568960"/>
                </a:cubicBezTo>
                <a:cubicBezTo>
                  <a:pt x="1652026" y="671798"/>
                  <a:pt x="1459673" y="805974"/>
                  <a:pt x="1346225" y="847750"/>
                </a:cubicBezTo>
                <a:cubicBezTo>
                  <a:pt x="1232777" y="889526"/>
                  <a:pt x="1114419" y="992630"/>
                  <a:pt x="891540" y="1137920"/>
                </a:cubicBezTo>
                <a:cubicBezTo>
                  <a:pt x="763294" y="1061836"/>
                  <a:pt x="563343" y="915161"/>
                  <a:pt x="445770" y="853440"/>
                </a:cubicBezTo>
                <a:cubicBezTo>
                  <a:pt x="328197" y="791719"/>
                  <a:pt x="213638" y="68849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835623158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IT sikerrel járt?</a:t>
            </a:r>
          </a:p>
        </p:txBody>
      </p:sp>
      <p:cxnSp>
        <p:nvCxnSpPr>
          <p:cNvPr id="53" name="Egyenes összekötő nyíllal 52">
            <a:extLst>
              <a:ext uri="{FF2B5EF4-FFF2-40B4-BE49-F238E27FC236}">
                <a16:creationId xmlns:a16="http://schemas.microsoft.com/office/drawing/2014/main" id="{7D39E7E1-E2B3-5151-8A70-CD1130436796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7465077" y="5993903"/>
            <a:ext cx="205071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nyíllal 56">
            <a:extLst>
              <a:ext uri="{FF2B5EF4-FFF2-40B4-BE49-F238E27FC236}">
                <a16:creationId xmlns:a16="http://schemas.microsoft.com/office/drawing/2014/main" id="{A1A71BB6-7A43-6F16-457F-1A770B80542E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7465077" y="5478138"/>
            <a:ext cx="0" cy="52413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églalap 64">
            <a:extLst>
              <a:ext uri="{FF2B5EF4-FFF2-40B4-BE49-F238E27FC236}">
                <a16:creationId xmlns:a16="http://schemas.microsoft.com/office/drawing/2014/main" id="{17B5DD36-49DB-376C-8358-D388A73D62CB}"/>
              </a:ext>
            </a:extLst>
          </p:cNvPr>
          <p:cNvSpPr/>
          <p:nvPr/>
        </p:nvSpPr>
        <p:spPr>
          <a:xfrm>
            <a:off x="4704096" y="5451289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53AF1B"/>
          </a:solidFill>
          <a:ln w="53975">
            <a:solidFill>
              <a:srgbClr val="53AF1B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Folyamatfejlesztő </a:t>
            </a:r>
          </a:p>
          <a:p>
            <a:pPr algn="ctr"/>
            <a:r>
              <a:rPr lang="hu-HU" dirty="0"/>
              <a:t>team kialakítása</a:t>
            </a:r>
          </a:p>
        </p:txBody>
      </p:sp>
      <p:cxnSp>
        <p:nvCxnSpPr>
          <p:cNvPr id="74" name="Egyenes összekötő nyíllal 73">
            <a:extLst>
              <a:ext uri="{FF2B5EF4-FFF2-40B4-BE49-F238E27FC236}">
                <a16:creationId xmlns:a16="http://schemas.microsoft.com/office/drawing/2014/main" id="{F850B9F5-1E99-72E8-6B8F-262F2AFC5B4E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5638816" y="4903791"/>
            <a:ext cx="934721" cy="5387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gyenes összekötő nyíllal 77">
            <a:extLst>
              <a:ext uri="{FF2B5EF4-FFF2-40B4-BE49-F238E27FC236}">
                <a16:creationId xmlns:a16="http://schemas.microsoft.com/office/drawing/2014/main" id="{A5E30C5F-E9A1-C98C-7EF4-80A05BE164DA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5638816" y="4903791"/>
            <a:ext cx="0" cy="5474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gyenes összekötő nyíllal 4">
            <a:extLst>
              <a:ext uri="{FF2B5EF4-FFF2-40B4-BE49-F238E27FC236}">
                <a16:creationId xmlns:a16="http://schemas.microsoft.com/office/drawing/2014/main" id="{0AB1046C-EED0-0A76-B88D-B79F783ACC6E}"/>
              </a:ext>
            </a:extLst>
          </p:cNvPr>
          <p:cNvCxnSpPr>
            <a:cxnSpLocks/>
          </p:cNvCxnSpPr>
          <p:nvPr/>
        </p:nvCxnSpPr>
        <p:spPr>
          <a:xfrm>
            <a:off x="7994313" y="6203389"/>
            <a:ext cx="1495379" cy="0"/>
          </a:xfrm>
          <a:prstGeom prst="straightConnector1">
            <a:avLst/>
          </a:prstGeom>
          <a:ln w="47625">
            <a:solidFill>
              <a:srgbClr val="BD1F2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26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1" grpId="0" animBg="1"/>
      <p:bldP spid="6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3873E2-6C7B-B11E-34F8-80ED7602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7680" y="1330325"/>
            <a:ext cx="5908040" cy="1325563"/>
          </a:xfrm>
        </p:spPr>
        <p:txBody>
          <a:bodyPr>
            <a:normAutofit fontScale="90000"/>
          </a:bodyPr>
          <a:lstStyle/>
          <a:p>
            <a:r>
              <a:rPr lang="hu-HU" dirty="0"/>
              <a:t>Példa 1 hétvégén </a:t>
            </a:r>
            <a:br>
              <a:rPr lang="hu-HU" dirty="0"/>
            </a:br>
            <a:r>
              <a:rPr lang="hu-HU" dirty="0"/>
              <a:t>rajzolt / modellezett folyamatra </a:t>
            </a:r>
          </a:p>
        </p:txBody>
      </p:sp>
      <p:pic>
        <p:nvPicPr>
          <p:cNvPr id="4" name="Picture 2" descr="https://xflower.hu/files/Infografika/workflowpapiron.png">
            <a:extLst>
              <a:ext uri="{FF2B5EF4-FFF2-40B4-BE49-F238E27FC236}">
                <a16:creationId xmlns:a16="http://schemas.microsoft.com/office/drawing/2014/main" id="{E9E26EBD-4219-87CD-36C5-D3F929338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77" y="279146"/>
            <a:ext cx="4724781" cy="629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633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>
            <a:extLst>
              <a:ext uri="{FF2B5EF4-FFF2-40B4-BE49-F238E27FC236}">
                <a16:creationId xmlns:a16="http://schemas.microsoft.com/office/drawing/2014/main" id="{7185BCDC-7833-26DF-73EA-EC2F2D9BE5D4}"/>
              </a:ext>
            </a:extLst>
          </p:cNvPr>
          <p:cNvSpPr/>
          <p:nvPr/>
        </p:nvSpPr>
        <p:spPr>
          <a:xfrm>
            <a:off x="4600575" y="133278"/>
            <a:ext cx="7483522" cy="6772347"/>
          </a:xfrm>
          <a:prstGeom prst="rect">
            <a:avLst/>
          </a:prstGeom>
          <a:solidFill>
            <a:srgbClr val="2E2E2E"/>
          </a:solidFill>
          <a:ln>
            <a:solidFill>
              <a:srgbClr val="2E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artalom helye 2">
            <a:extLst>
              <a:ext uri="{FF2B5EF4-FFF2-40B4-BE49-F238E27FC236}">
                <a16:creationId xmlns:a16="http://schemas.microsoft.com/office/drawing/2014/main" id="{5CD6894E-5995-C119-B7D1-B10242CEC993}"/>
              </a:ext>
            </a:extLst>
          </p:cNvPr>
          <p:cNvSpPr txBox="1">
            <a:spLocks/>
          </p:cNvSpPr>
          <p:nvPr/>
        </p:nvSpPr>
        <p:spPr>
          <a:xfrm>
            <a:off x="4499118" y="2301806"/>
            <a:ext cx="7100697" cy="3913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4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20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1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D1F2D"/>
              </a:buClr>
              <a:buFont typeface="Calibri" panose="020F0502020204030204" pitchFamily="34" charset="0"/>
              <a:buChar char="›"/>
              <a:defRPr sz="1800" kern="1200">
                <a:solidFill>
                  <a:srgbClr val="2E2E2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nem kerül bele a mi egyedi igényünk</a:t>
            </a: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mi van az Ariba és az </a:t>
            </a:r>
            <a:r>
              <a:rPr lang="hu-HU" sz="1600" dirty="0" err="1">
                <a:solidFill>
                  <a:schemeClr val="bg1"/>
                </a:solidFill>
              </a:rPr>
              <a:t>excel</a:t>
            </a:r>
            <a:r>
              <a:rPr lang="hu-HU" sz="1600" dirty="0">
                <a:solidFill>
                  <a:schemeClr val="bg1"/>
                </a:solidFill>
              </a:rPr>
              <a:t> között?</a:t>
            </a:r>
          </a:p>
          <a:p>
            <a:pPr>
              <a:buClr>
                <a:srgbClr val="2E2E2E"/>
              </a:buClr>
            </a:pPr>
            <a:r>
              <a:rPr lang="hu-HU" sz="1600" dirty="0" err="1">
                <a:solidFill>
                  <a:schemeClr val="bg1"/>
                </a:solidFill>
              </a:rPr>
              <a:t>EasyProject-et</a:t>
            </a:r>
            <a:r>
              <a:rPr lang="hu-HU" sz="1600" dirty="0">
                <a:solidFill>
                  <a:schemeClr val="bg1"/>
                </a:solidFill>
              </a:rPr>
              <a:t> használjuk, szeretjük, de  BO-folyamattámogatás is szükséges</a:t>
            </a: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nem a mi működésünk szerint van felépítve az ERP</a:t>
            </a:r>
          </a:p>
          <a:p>
            <a:pPr>
              <a:buClr>
                <a:srgbClr val="2E2E2E"/>
              </a:buClr>
            </a:pPr>
            <a:r>
              <a:rPr lang="hu-HU" sz="1600" dirty="0" err="1">
                <a:solidFill>
                  <a:schemeClr val="bg1"/>
                </a:solidFill>
              </a:rPr>
              <a:t>Bitrixet</a:t>
            </a:r>
            <a:r>
              <a:rPr lang="hu-HU" sz="1600" dirty="0">
                <a:solidFill>
                  <a:schemeClr val="bg1"/>
                </a:solidFill>
              </a:rPr>
              <a:t> imádjuk, de túl sok egyedi fejlesztés miatt nem re-</a:t>
            </a:r>
            <a:r>
              <a:rPr lang="hu-HU" sz="1600" dirty="0" err="1">
                <a:solidFill>
                  <a:schemeClr val="bg1"/>
                </a:solidFill>
              </a:rPr>
              <a:t>felhősíthető</a:t>
            </a:r>
            <a:endParaRPr lang="hu-HU" sz="1600" dirty="0">
              <a:solidFill>
                <a:schemeClr val="bg1"/>
              </a:solidFill>
            </a:endParaRP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nagyon sok apró folyamatot gyorsan</a:t>
            </a: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könyvelésre van csak megoldásunk</a:t>
            </a: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számlajóváhagyás</a:t>
            </a: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évi 3000 kihelyezett oktatás </a:t>
            </a:r>
            <a:r>
              <a:rPr lang="hu-HU" sz="1600" dirty="0" err="1">
                <a:solidFill>
                  <a:schemeClr val="bg1"/>
                </a:solidFill>
              </a:rPr>
              <a:t>excelből</a:t>
            </a:r>
            <a:r>
              <a:rPr lang="hu-HU" sz="1600" dirty="0">
                <a:solidFill>
                  <a:schemeClr val="bg1"/>
                </a:solidFill>
              </a:rPr>
              <a:t>?</a:t>
            </a: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giga </a:t>
            </a:r>
            <a:r>
              <a:rPr lang="hu-HU" sz="1600" dirty="0" err="1">
                <a:solidFill>
                  <a:schemeClr val="bg1"/>
                </a:solidFill>
              </a:rPr>
              <a:t>excelekkel</a:t>
            </a:r>
            <a:r>
              <a:rPr lang="hu-HU" sz="1600" dirty="0">
                <a:solidFill>
                  <a:schemeClr val="bg1"/>
                </a:solidFill>
              </a:rPr>
              <a:t> cégirányítás?</a:t>
            </a:r>
          </a:p>
          <a:p>
            <a:pPr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ERP mellé gyorsan változó folyamatok</a:t>
            </a:r>
          </a:p>
          <a:p>
            <a:pPr>
              <a:buClr>
                <a:srgbClr val="2E2E2E"/>
              </a:buClr>
            </a:pPr>
            <a:endParaRPr lang="hu-HU" sz="1400" dirty="0"/>
          </a:p>
          <a:p>
            <a:endParaRPr lang="hu-HU" sz="1400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8AC10F04-A33A-ADB3-AFA5-23D2314A222A}"/>
              </a:ext>
            </a:extLst>
          </p:cNvPr>
          <p:cNvSpPr/>
          <p:nvPr/>
        </p:nvSpPr>
        <p:spPr>
          <a:xfrm>
            <a:off x="0" y="133278"/>
            <a:ext cx="4600575" cy="6772347"/>
          </a:xfrm>
          <a:prstGeom prst="rect">
            <a:avLst/>
          </a:prstGeom>
          <a:solidFill>
            <a:srgbClr val="BD1F2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00FD66E-AE96-BB44-22FF-965B5C88F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2032" y="326885"/>
            <a:ext cx="6251110" cy="1783080"/>
          </a:xfrm>
        </p:spPr>
        <p:txBody>
          <a:bodyPr anchor="b">
            <a:normAutofit fontScale="90000"/>
          </a:bodyPr>
          <a:lstStyle/>
          <a:p>
            <a:r>
              <a:rPr lang="hu-HU" sz="4200" dirty="0">
                <a:solidFill>
                  <a:schemeClr val="bg1"/>
                </a:solidFill>
              </a:rPr>
              <a:t>Mostanában milyen problémákra adtunk megoldást?</a:t>
            </a:r>
          </a:p>
        </p:txBody>
      </p:sp>
      <p:sp>
        <p:nvSpPr>
          <p:cNvPr id="39" name="Tartalom helye 2">
            <a:extLst>
              <a:ext uri="{FF2B5EF4-FFF2-40B4-BE49-F238E27FC236}">
                <a16:creationId xmlns:a16="http://schemas.microsoft.com/office/drawing/2014/main" id="{F80C1AC1-EF19-7BA4-93DA-1D83CDFE1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6" y="2316099"/>
            <a:ext cx="4267200" cy="3913632"/>
          </a:xfrm>
        </p:spPr>
        <p:txBody>
          <a:bodyPr>
            <a:normAutofit/>
          </a:bodyPr>
          <a:lstStyle/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Dobozos CRM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Beszerzési folyamatok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Projekt management cég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ERP </a:t>
            </a:r>
            <a:r>
              <a:rPr lang="hu-HU" sz="1600" dirty="0" err="1">
                <a:solidFill>
                  <a:schemeClr val="bg1"/>
                </a:solidFill>
              </a:rPr>
              <a:t>vs</a:t>
            </a:r>
            <a:r>
              <a:rPr lang="hu-HU" sz="1600" dirty="0">
                <a:solidFill>
                  <a:schemeClr val="bg1"/>
                </a:solidFill>
              </a:rPr>
              <a:t>. projekt kezelés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Költöztető cég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Oktatási intézmény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Társasházkezelés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B2C </a:t>
            </a:r>
            <a:r>
              <a:rPr lang="hu-HU" sz="1600" dirty="0" err="1">
                <a:solidFill>
                  <a:schemeClr val="bg1"/>
                </a:solidFill>
              </a:rPr>
              <a:t>kisker</a:t>
            </a:r>
            <a:r>
              <a:rPr lang="hu-HU" sz="1600" dirty="0">
                <a:solidFill>
                  <a:schemeClr val="bg1"/>
                </a:solidFill>
              </a:rPr>
              <a:t>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Oktatás szervező cég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Terméklistázás </a:t>
            </a:r>
          </a:p>
          <a:p>
            <a:pPr algn="r">
              <a:buClr>
                <a:srgbClr val="2E2E2E"/>
              </a:buClr>
            </a:pPr>
            <a:r>
              <a:rPr lang="hu-HU" sz="1600" dirty="0">
                <a:solidFill>
                  <a:schemeClr val="bg1"/>
                </a:solidFill>
              </a:rPr>
              <a:t>Asszisztencia szolgáltatás</a:t>
            </a:r>
            <a:endParaRPr lang="hu-HU" sz="14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A48B3DC-80CD-1A0F-D505-DCF13B018937}"/>
              </a:ext>
            </a:extLst>
          </p:cNvPr>
          <p:cNvSpPr txBox="1"/>
          <p:nvPr/>
        </p:nvSpPr>
        <p:spPr>
          <a:xfrm rot="20391202">
            <a:off x="2854" y="776725"/>
            <a:ext cx="6219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dirty="0"/>
              <a:t>Nem tudunk bővülni </a:t>
            </a:r>
            <a:r>
              <a:rPr lang="hu-HU" dirty="0"/>
              <a:t>gy</a:t>
            </a:r>
            <a:r>
              <a:rPr lang="hu-HU" sz="1800" dirty="0"/>
              <a:t>ors IT fejlődés nélkül!</a:t>
            </a:r>
          </a:p>
        </p:txBody>
      </p:sp>
      <p:pic>
        <p:nvPicPr>
          <p:cNvPr id="11" name="Ábra 10" descr="Ok és okozat egyszínű kitöltéssel">
            <a:extLst>
              <a:ext uri="{FF2B5EF4-FFF2-40B4-BE49-F238E27FC236}">
                <a16:creationId xmlns:a16="http://schemas.microsoft.com/office/drawing/2014/main" id="{A31AC845-87C1-C392-2990-15E105D48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01962">
            <a:off x="1097344" y="4555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54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>
            <a:extLst>
              <a:ext uri="{FF2B5EF4-FFF2-40B4-BE49-F238E27FC236}">
                <a16:creationId xmlns:a16="http://schemas.microsoft.com/office/drawing/2014/main" id="{7D61C278-32AA-BE73-5383-6B2FA189F996}"/>
              </a:ext>
            </a:extLst>
          </p:cNvPr>
          <p:cNvSpPr/>
          <p:nvPr/>
        </p:nvSpPr>
        <p:spPr>
          <a:xfrm>
            <a:off x="1737360" y="90678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Bemutatkozás</a:t>
            </a:r>
          </a:p>
        </p:txBody>
      </p:sp>
      <p:sp>
        <p:nvSpPr>
          <p:cNvPr id="11" name="Folyamatábra: Döntés 10">
            <a:extLst>
              <a:ext uri="{FF2B5EF4-FFF2-40B4-BE49-F238E27FC236}">
                <a16:creationId xmlns:a16="http://schemas.microsoft.com/office/drawing/2014/main" id="{8E5FA306-9E3D-33C9-B26E-3E74260F57B6}"/>
              </a:ext>
            </a:extLst>
          </p:cNvPr>
          <p:cNvSpPr/>
          <p:nvPr/>
        </p:nvSpPr>
        <p:spPr>
          <a:xfrm>
            <a:off x="1780540" y="2233113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27939 w 1783080"/>
              <a:gd name="connsiteY1" fmla="*/ 295859 h 1137920"/>
              <a:gd name="connsiteX2" fmla="*/ 891540 w 1783080"/>
              <a:gd name="connsiteY2" fmla="*/ 0 h 1137920"/>
              <a:gd name="connsiteX3" fmla="*/ 1346225 w 1783080"/>
              <a:gd name="connsiteY3" fmla="*/ 290170 h 1137920"/>
              <a:gd name="connsiteX4" fmla="*/ 1783080 w 1783080"/>
              <a:gd name="connsiteY4" fmla="*/ 568960 h 1137920"/>
              <a:gd name="connsiteX5" fmla="*/ 1328395 w 1783080"/>
              <a:gd name="connsiteY5" fmla="*/ 859130 h 1137920"/>
              <a:gd name="connsiteX6" fmla="*/ 891540 w 1783080"/>
              <a:gd name="connsiteY6" fmla="*/ 1137920 h 1137920"/>
              <a:gd name="connsiteX7" fmla="*/ 472516 w 1783080"/>
              <a:gd name="connsiteY7" fmla="*/ 870509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138141" y="456247"/>
                  <a:pt x="334462" y="347542"/>
                  <a:pt x="427939" y="295859"/>
                </a:cubicBezTo>
                <a:cubicBezTo>
                  <a:pt x="521416" y="244176"/>
                  <a:pt x="753834" y="66797"/>
                  <a:pt x="891540" y="0"/>
                </a:cubicBezTo>
                <a:cubicBezTo>
                  <a:pt x="1111448" y="145069"/>
                  <a:pt x="1144005" y="169250"/>
                  <a:pt x="1346225" y="290170"/>
                </a:cubicBezTo>
                <a:cubicBezTo>
                  <a:pt x="1548445" y="411090"/>
                  <a:pt x="1637764" y="449536"/>
                  <a:pt x="1783080" y="568960"/>
                </a:cubicBezTo>
                <a:cubicBezTo>
                  <a:pt x="1667842" y="626519"/>
                  <a:pt x="1441454" y="774103"/>
                  <a:pt x="1328395" y="859130"/>
                </a:cubicBezTo>
                <a:cubicBezTo>
                  <a:pt x="1215336" y="944156"/>
                  <a:pt x="1072381" y="1030433"/>
                  <a:pt x="891540" y="1137920"/>
                </a:cubicBezTo>
                <a:cubicBezTo>
                  <a:pt x="775897" y="1091346"/>
                  <a:pt x="671500" y="1014162"/>
                  <a:pt x="472516" y="870509"/>
                </a:cubicBezTo>
                <a:cubicBezTo>
                  <a:pt x="273532" y="726856"/>
                  <a:pt x="114724" y="652760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65336" y="441825"/>
                  <a:pt x="291507" y="377649"/>
                  <a:pt x="445770" y="284480"/>
                </a:cubicBezTo>
                <a:cubicBezTo>
                  <a:pt x="600033" y="191311"/>
                  <a:pt x="687118" y="143117"/>
                  <a:pt x="891540" y="0"/>
                </a:cubicBezTo>
                <a:cubicBezTo>
                  <a:pt x="1013510" y="93826"/>
                  <a:pt x="1206433" y="213699"/>
                  <a:pt x="1310564" y="267411"/>
                </a:cubicBezTo>
                <a:cubicBezTo>
                  <a:pt x="1414695" y="321123"/>
                  <a:pt x="1666843" y="480623"/>
                  <a:pt x="1783080" y="568960"/>
                </a:cubicBezTo>
                <a:cubicBezTo>
                  <a:pt x="1599681" y="674435"/>
                  <a:pt x="1458894" y="774545"/>
                  <a:pt x="1364056" y="836371"/>
                </a:cubicBezTo>
                <a:cubicBezTo>
                  <a:pt x="1269218" y="898197"/>
                  <a:pt x="986310" y="1058746"/>
                  <a:pt x="891540" y="1137920"/>
                </a:cubicBezTo>
                <a:cubicBezTo>
                  <a:pt x="790992" y="1069574"/>
                  <a:pt x="586936" y="927952"/>
                  <a:pt x="427939" y="842061"/>
                </a:cubicBezTo>
                <a:cubicBezTo>
                  <a:pt x="268942" y="756170"/>
                  <a:pt x="103206" y="636936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Hang-próba</a:t>
            </a:r>
          </a:p>
        </p:txBody>
      </p: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17A0CC80-EF45-5FEC-D060-ECC80456973B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2672080" y="1780541"/>
            <a:ext cx="0" cy="4525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79AAA09D-702F-2B4F-6A64-0B55D583FBFD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563620" y="2802073"/>
            <a:ext cx="516889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nyíllal 23">
            <a:extLst>
              <a:ext uri="{FF2B5EF4-FFF2-40B4-BE49-F238E27FC236}">
                <a16:creationId xmlns:a16="http://schemas.microsoft.com/office/drawing/2014/main" id="{BEC030A1-F39F-D4FE-6057-4A49D977A56B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3606800" y="1343661"/>
            <a:ext cx="4737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gyenes összekötő nyíllal 70">
            <a:extLst>
              <a:ext uri="{FF2B5EF4-FFF2-40B4-BE49-F238E27FC236}">
                <a16:creationId xmlns:a16="http://schemas.microsoft.com/office/drawing/2014/main" id="{B7C7AECE-F2DA-37B1-721B-2A63E000D0FF}"/>
              </a:ext>
            </a:extLst>
          </p:cNvPr>
          <p:cNvCxnSpPr>
            <a:cxnSpLocks/>
          </p:cNvCxnSpPr>
          <p:nvPr/>
        </p:nvCxnSpPr>
        <p:spPr>
          <a:xfrm flipV="1">
            <a:off x="4078221" y="1343660"/>
            <a:ext cx="0" cy="1458413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55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A4EA4242-1940-6AE7-9FF9-BCF3B64E8B81}"/>
              </a:ext>
            </a:extLst>
          </p:cNvPr>
          <p:cNvSpPr/>
          <p:nvPr/>
        </p:nvSpPr>
        <p:spPr>
          <a:xfrm>
            <a:off x="2398740" y="2629591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Felmérés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8B31DB4B-CB2E-737D-C32F-DFCAC7173EF9}"/>
              </a:ext>
            </a:extLst>
          </p:cNvPr>
          <p:cNvSpPr/>
          <p:nvPr/>
        </p:nvSpPr>
        <p:spPr>
          <a:xfrm>
            <a:off x="2398740" y="392963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Modellezés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7B8B6DBA-8731-5C80-BC30-B740BE55A51F}"/>
              </a:ext>
            </a:extLst>
          </p:cNvPr>
          <p:cNvSpPr/>
          <p:nvPr/>
        </p:nvSpPr>
        <p:spPr>
          <a:xfrm>
            <a:off x="7476068" y="256681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Cloud</a:t>
            </a:r>
            <a:r>
              <a:rPr lang="hu-HU" dirty="0"/>
              <a:t> </a:t>
            </a:r>
          </a:p>
          <a:p>
            <a:pPr algn="ctr"/>
            <a:r>
              <a:rPr lang="hu-HU" dirty="0"/>
              <a:t>software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EBCA98D2-C4BB-C127-8E98-2495467D69B5}"/>
              </a:ext>
            </a:extLst>
          </p:cNvPr>
          <p:cNvSpPr/>
          <p:nvPr/>
        </p:nvSpPr>
        <p:spPr>
          <a:xfrm>
            <a:off x="2398740" y="5219065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Optimalizálás</a:t>
            </a:r>
          </a:p>
        </p:txBody>
      </p: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97ECFBE7-4DAD-783F-3B45-D60A23F46249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>
            <a:off x="5872124" y="3496367"/>
            <a:ext cx="0" cy="4799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FEA1CB5C-BDEE-0688-0979-223EDB2A2B12}"/>
              </a:ext>
            </a:extLst>
          </p:cNvPr>
          <p:cNvCxnSpPr>
            <a:cxnSpLocks/>
            <a:stCxn id="21" idx="2"/>
            <a:endCxn id="24" idx="0"/>
          </p:cNvCxnSpPr>
          <p:nvPr/>
        </p:nvCxnSpPr>
        <p:spPr>
          <a:xfrm>
            <a:off x="5872124" y="4850046"/>
            <a:ext cx="0" cy="3690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lyamatábra: Befejezés 17">
            <a:extLst>
              <a:ext uri="{FF2B5EF4-FFF2-40B4-BE49-F238E27FC236}">
                <a16:creationId xmlns:a16="http://schemas.microsoft.com/office/drawing/2014/main" id="{885595D6-A21F-B33F-EAB3-8BB55666D501}"/>
              </a:ext>
            </a:extLst>
          </p:cNvPr>
          <p:cNvSpPr/>
          <p:nvPr/>
        </p:nvSpPr>
        <p:spPr>
          <a:xfrm>
            <a:off x="2114309" y="575959"/>
            <a:ext cx="7199453" cy="908050"/>
          </a:xfrm>
          <a:custGeom>
            <a:avLst/>
            <a:gdLst>
              <a:gd name="connsiteX0" fmla="*/ 1158245 w 7199453"/>
              <a:gd name="connsiteY0" fmla="*/ 0 h 908050"/>
              <a:gd name="connsiteX1" fmla="*/ 1855811 w 7199453"/>
              <a:gd name="connsiteY1" fmla="*/ 0 h 908050"/>
              <a:gd name="connsiteX2" fmla="*/ 2455718 w 7199453"/>
              <a:gd name="connsiteY2" fmla="*/ 0 h 908050"/>
              <a:gd name="connsiteX3" fmla="*/ 3250943 w 7199453"/>
              <a:gd name="connsiteY3" fmla="*/ 0 h 908050"/>
              <a:gd name="connsiteX4" fmla="*/ 3899679 w 7199453"/>
              <a:gd name="connsiteY4" fmla="*/ 0 h 908050"/>
              <a:gd name="connsiteX5" fmla="*/ 4450757 w 7199453"/>
              <a:gd name="connsiteY5" fmla="*/ 0 h 908050"/>
              <a:gd name="connsiteX6" fmla="*/ 5148323 w 7199453"/>
              <a:gd name="connsiteY6" fmla="*/ 0 h 908050"/>
              <a:gd name="connsiteX7" fmla="*/ 6041207 w 7199453"/>
              <a:gd name="connsiteY7" fmla="*/ 0 h 908050"/>
              <a:gd name="connsiteX8" fmla="*/ 7199453 w 7199453"/>
              <a:gd name="connsiteY8" fmla="*/ 454025 h 908050"/>
              <a:gd name="connsiteX9" fmla="*/ 6041207 w 7199453"/>
              <a:gd name="connsiteY9" fmla="*/ 908050 h 908050"/>
              <a:gd name="connsiteX10" fmla="*/ 5490130 w 7199453"/>
              <a:gd name="connsiteY10" fmla="*/ 908050 h 908050"/>
              <a:gd name="connsiteX11" fmla="*/ 4743734 w 7199453"/>
              <a:gd name="connsiteY11" fmla="*/ 908050 h 908050"/>
              <a:gd name="connsiteX12" fmla="*/ 4094998 w 7199453"/>
              <a:gd name="connsiteY12" fmla="*/ 908050 h 908050"/>
              <a:gd name="connsiteX13" fmla="*/ 3348602 w 7199453"/>
              <a:gd name="connsiteY13" fmla="*/ 908050 h 908050"/>
              <a:gd name="connsiteX14" fmla="*/ 2748695 w 7199453"/>
              <a:gd name="connsiteY14" fmla="*/ 908050 h 908050"/>
              <a:gd name="connsiteX15" fmla="*/ 2099959 w 7199453"/>
              <a:gd name="connsiteY15" fmla="*/ 908050 h 908050"/>
              <a:gd name="connsiteX16" fmla="*/ 1158245 w 7199453"/>
              <a:gd name="connsiteY16" fmla="*/ 908050 h 908050"/>
              <a:gd name="connsiteX17" fmla="*/ 0 w 7199453"/>
              <a:gd name="connsiteY17" fmla="*/ 454025 h 908050"/>
              <a:gd name="connsiteX18" fmla="*/ 1158245 w 7199453"/>
              <a:gd name="connsiteY18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199453" h="908050" fill="none" extrusionOk="0">
                <a:moveTo>
                  <a:pt x="1158245" y="0"/>
                </a:moveTo>
                <a:cubicBezTo>
                  <a:pt x="1438269" y="18400"/>
                  <a:pt x="1626398" y="-5205"/>
                  <a:pt x="1855811" y="0"/>
                </a:cubicBezTo>
                <a:cubicBezTo>
                  <a:pt x="2085224" y="5205"/>
                  <a:pt x="2302695" y="-22810"/>
                  <a:pt x="2455718" y="0"/>
                </a:cubicBezTo>
                <a:cubicBezTo>
                  <a:pt x="2608741" y="22810"/>
                  <a:pt x="3047996" y="15355"/>
                  <a:pt x="3250943" y="0"/>
                </a:cubicBezTo>
                <a:cubicBezTo>
                  <a:pt x="3453891" y="-15355"/>
                  <a:pt x="3626838" y="19917"/>
                  <a:pt x="3899679" y="0"/>
                </a:cubicBezTo>
                <a:cubicBezTo>
                  <a:pt x="4172520" y="-19917"/>
                  <a:pt x="4191702" y="-6859"/>
                  <a:pt x="4450757" y="0"/>
                </a:cubicBezTo>
                <a:cubicBezTo>
                  <a:pt x="4709812" y="6859"/>
                  <a:pt x="4823136" y="2774"/>
                  <a:pt x="5148323" y="0"/>
                </a:cubicBezTo>
                <a:cubicBezTo>
                  <a:pt x="5473510" y="-2774"/>
                  <a:pt x="5693047" y="15820"/>
                  <a:pt x="6041207" y="0"/>
                </a:cubicBezTo>
                <a:cubicBezTo>
                  <a:pt x="6693758" y="36738"/>
                  <a:pt x="7230474" y="209339"/>
                  <a:pt x="7199453" y="454025"/>
                </a:cubicBezTo>
                <a:cubicBezTo>
                  <a:pt x="7075514" y="643903"/>
                  <a:pt x="6649791" y="950673"/>
                  <a:pt x="6041207" y="908050"/>
                </a:cubicBezTo>
                <a:cubicBezTo>
                  <a:pt x="5911332" y="926503"/>
                  <a:pt x="5661452" y="910647"/>
                  <a:pt x="5490130" y="908050"/>
                </a:cubicBezTo>
                <a:cubicBezTo>
                  <a:pt x="5318808" y="905453"/>
                  <a:pt x="4920296" y="873557"/>
                  <a:pt x="4743734" y="908050"/>
                </a:cubicBezTo>
                <a:cubicBezTo>
                  <a:pt x="4567172" y="942543"/>
                  <a:pt x="4287577" y="896843"/>
                  <a:pt x="4094998" y="908050"/>
                </a:cubicBezTo>
                <a:cubicBezTo>
                  <a:pt x="3902419" y="919257"/>
                  <a:pt x="3592177" y="889542"/>
                  <a:pt x="3348602" y="908050"/>
                </a:cubicBezTo>
                <a:cubicBezTo>
                  <a:pt x="3105027" y="926558"/>
                  <a:pt x="3024810" y="898181"/>
                  <a:pt x="2748695" y="908050"/>
                </a:cubicBezTo>
                <a:cubicBezTo>
                  <a:pt x="2472580" y="917919"/>
                  <a:pt x="2311345" y="917644"/>
                  <a:pt x="2099959" y="908050"/>
                </a:cubicBezTo>
                <a:cubicBezTo>
                  <a:pt x="1888573" y="898456"/>
                  <a:pt x="1440475" y="887286"/>
                  <a:pt x="1158245" y="908050"/>
                </a:cubicBezTo>
                <a:cubicBezTo>
                  <a:pt x="493192" y="902524"/>
                  <a:pt x="7103" y="724238"/>
                  <a:pt x="0" y="454025"/>
                </a:cubicBezTo>
                <a:cubicBezTo>
                  <a:pt x="-16929" y="123997"/>
                  <a:pt x="609896" y="-34312"/>
                  <a:pt x="1158245" y="0"/>
                </a:cubicBezTo>
                <a:close/>
              </a:path>
              <a:path w="7199453" h="908050" stroke="0" extrusionOk="0">
                <a:moveTo>
                  <a:pt x="1158245" y="0"/>
                </a:moveTo>
                <a:cubicBezTo>
                  <a:pt x="1342504" y="17111"/>
                  <a:pt x="1661834" y="23605"/>
                  <a:pt x="1855811" y="0"/>
                </a:cubicBezTo>
                <a:cubicBezTo>
                  <a:pt x="2049788" y="-23605"/>
                  <a:pt x="2417254" y="4978"/>
                  <a:pt x="2651036" y="0"/>
                </a:cubicBezTo>
                <a:cubicBezTo>
                  <a:pt x="2884819" y="-4978"/>
                  <a:pt x="3072658" y="-21746"/>
                  <a:pt x="3202113" y="0"/>
                </a:cubicBezTo>
                <a:cubicBezTo>
                  <a:pt x="3331568" y="21746"/>
                  <a:pt x="3552069" y="-7179"/>
                  <a:pt x="3802020" y="0"/>
                </a:cubicBezTo>
                <a:cubicBezTo>
                  <a:pt x="4051971" y="7179"/>
                  <a:pt x="4148721" y="-8017"/>
                  <a:pt x="4353097" y="0"/>
                </a:cubicBezTo>
                <a:cubicBezTo>
                  <a:pt x="4557473" y="8017"/>
                  <a:pt x="4827401" y="22700"/>
                  <a:pt x="5148323" y="0"/>
                </a:cubicBezTo>
                <a:cubicBezTo>
                  <a:pt x="5469245" y="-22700"/>
                  <a:pt x="5709354" y="38752"/>
                  <a:pt x="6041207" y="0"/>
                </a:cubicBezTo>
                <a:cubicBezTo>
                  <a:pt x="6669685" y="4270"/>
                  <a:pt x="7233555" y="212893"/>
                  <a:pt x="7199453" y="454025"/>
                </a:cubicBezTo>
                <a:cubicBezTo>
                  <a:pt x="7217542" y="720867"/>
                  <a:pt x="6705149" y="790726"/>
                  <a:pt x="6041207" y="908050"/>
                </a:cubicBezTo>
                <a:cubicBezTo>
                  <a:pt x="5724752" y="909097"/>
                  <a:pt x="5477149" y="941830"/>
                  <a:pt x="5245982" y="908050"/>
                </a:cubicBezTo>
                <a:cubicBezTo>
                  <a:pt x="5014816" y="874270"/>
                  <a:pt x="4844277" y="942771"/>
                  <a:pt x="4499586" y="908050"/>
                </a:cubicBezTo>
                <a:cubicBezTo>
                  <a:pt x="4154895" y="873329"/>
                  <a:pt x="4126230" y="930334"/>
                  <a:pt x="3753191" y="908050"/>
                </a:cubicBezTo>
                <a:cubicBezTo>
                  <a:pt x="3380152" y="885766"/>
                  <a:pt x="3282761" y="929182"/>
                  <a:pt x="3104454" y="908050"/>
                </a:cubicBezTo>
                <a:cubicBezTo>
                  <a:pt x="2926147" y="886918"/>
                  <a:pt x="2759673" y="893244"/>
                  <a:pt x="2455718" y="908050"/>
                </a:cubicBezTo>
                <a:cubicBezTo>
                  <a:pt x="2151763" y="922856"/>
                  <a:pt x="1505991" y="913802"/>
                  <a:pt x="1158245" y="908050"/>
                </a:cubicBezTo>
                <a:cubicBezTo>
                  <a:pt x="504907" y="922334"/>
                  <a:pt x="-38770" y="711605"/>
                  <a:pt x="0" y="454025"/>
                </a:cubicBezTo>
                <a:cubicBezTo>
                  <a:pt x="-16432" y="209950"/>
                  <a:pt x="599984" y="19766"/>
                  <a:pt x="1158245" y="0"/>
                </a:cubicBezTo>
                <a:close/>
              </a:path>
            </a:pathLst>
          </a:custGeom>
          <a:solidFill>
            <a:srgbClr val="2E2E2E"/>
          </a:solidFill>
          <a:ln w="920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Termina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WAAS </a:t>
            </a:r>
            <a:br>
              <a:rPr lang="hu-HU" dirty="0"/>
            </a:br>
            <a:r>
              <a:rPr lang="hu-HU" dirty="0" err="1"/>
              <a:t>workflow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a service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825FFE57-652D-FADD-ABF0-482C48E88B59}"/>
              </a:ext>
            </a:extLst>
          </p:cNvPr>
          <p:cNvSpPr/>
          <p:nvPr/>
        </p:nvSpPr>
        <p:spPr>
          <a:xfrm>
            <a:off x="4937404" y="2622606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Szoftver bevezetés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ED2BCE0A-26BA-EDD3-1FA1-E878BD2586C0}"/>
              </a:ext>
            </a:extLst>
          </p:cNvPr>
          <p:cNvSpPr/>
          <p:nvPr/>
        </p:nvSpPr>
        <p:spPr>
          <a:xfrm>
            <a:off x="4937404" y="3976285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Integráció</a:t>
            </a: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1631D46E-9900-A145-EC04-EDF9111E01B0}"/>
              </a:ext>
            </a:extLst>
          </p:cNvPr>
          <p:cNvSpPr/>
          <p:nvPr/>
        </p:nvSpPr>
        <p:spPr>
          <a:xfrm>
            <a:off x="7487033" y="5255754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Software üzemeltelés / </a:t>
            </a:r>
            <a:r>
              <a:rPr lang="hu-HU" dirty="0" err="1"/>
              <a:t>support</a:t>
            </a:r>
            <a:endParaRPr lang="hu-HU" dirty="0"/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FB4FF41A-1A3F-918D-3831-526366A74ABF}"/>
              </a:ext>
            </a:extLst>
          </p:cNvPr>
          <p:cNvSpPr/>
          <p:nvPr/>
        </p:nvSpPr>
        <p:spPr>
          <a:xfrm>
            <a:off x="7476067" y="3976285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Onprem</a:t>
            </a:r>
            <a:r>
              <a:rPr lang="hu-HU" dirty="0"/>
              <a:t> </a:t>
            </a:r>
          </a:p>
          <a:p>
            <a:pPr algn="ctr"/>
            <a:r>
              <a:rPr lang="hu-HU" dirty="0"/>
              <a:t>software</a:t>
            </a: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71BE0874-8698-4FE3-3BE9-6CA866C7D74C}"/>
              </a:ext>
            </a:extLst>
          </p:cNvPr>
          <p:cNvSpPr/>
          <p:nvPr/>
        </p:nvSpPr>
        <p:spPr>
          <a:xfrm>
            <a:off x="4937404" y="5219064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Folyamatok követése / támogatása</a:t>
            </a:r>
          </a:p>
        </p:txBody>
      </p:sp>
      <p:cxnSp>
        <p:nvCxnSpPr>
          <p:cNvPr id="29" name="Egyenes összekötő nyíllal 28">
            <a:extLst>
              <a:ext uri="{FF2B5EF4-FFF2-40B4-BE49-F238E27FC236}">
                <a16:creationId xmlns:a16="http://schemas.microsoft.com/office/drawing/2014/main" id="{95A48BE2-62F7-13E4-911E-DB317CACBB8B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3333460" y="3503352"/>
            <a:ext cx="0" cy="4262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nyíllal 31">
            <a:extLst>
              <a:ext uri="{FF2B5EF4-FFF2-40B4-BE49-F238E27FC236}">
                <a16:creationId xmlns:a16="http://schemas.microsoft.com/office/drawing/2014/main" id="{3D2FBF68-A74C-82CC-EF72-51CE4BA285A9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>
            <a:off x="3333460" y="4803391"/>
            <a:ext cx="0" cy="4156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églalap 40">
            <a:extLst>
              <a:ext uri="{FF2B5EF4-FFF2-40B4-BE49-F238E27FC236}">
                <a16:creationId xmlns:a16="http://schemas.microsoft.com/office/drawing/2014/main" id="{02098181-4105-E3CB-E096-FF0E60A69227}"/>
              </a:ext>
            </a:extLst>
          </p:cNvPr>
          <p:cNvSpPr/>
          <p:nvPr/>
        </p:nvSpPr>
        <p:spPr>
          <a:xfrm>
            <a:off x="2082564" y="2245489"/>
            <a:ext cx="4943268" cy="4247908"/>
          </a:xfrm>
          <a:custGeom>
            <a:avLst/>
            <a:gdLst>
              <a:gd name="connsiteX0" fmla="*/ 0 w 4943268"/>
              <a:gd name="connsiteY0" fmla="*/ 0 h 4247908"/>
              <a:gd name="connsiteX1" fmla="*/ 568476 w 4943268"/>
              <a:gd name="connsiteY1" fmla="*/ 0 h 4247908"/>
              <a:gd name="connsiteX2" fmla="*/ 1038086 w 4943268"/>
              <a:gd name="connsiteY2" fmla="*/ 0 h 4247908"/>
              <a:gd name="connsiteX3" fmla="*/ 1754860 w 4943268"/>
              <a:gd name="connsiteY3" fmla="*/ 0 h 4247908"/>
              <a:gd name="connsiteX4" fmla="*/ 2323336 w 4943268"/>
              <a:gd name="connsiteY4" fmla="*/ 0 h 4247908"/>
              <a:gd name="connsiteX5" fmla="*/ 2891812 w 4943268"/>
              <a:gd name="connsiteY5" fmla="*/ 0 h 4247908"/>
              <a:gd name="connsiteX6" fmla="*/ 3608586 w 4943268"/>
              <a:gd name="connsiteY6" fmla="*/ 0 h 4247908"/>
              <a:gd name="connsiteX7" fmla="*/ 4127629 w 4943268"/>
              <a:gd name="connsiteY7" fmla="*/ 0 h 4247908"/>
              <a:gd name="connsiteX8" fmla="*/ 4943268 w 4943268"/>
              <a:gd name="connsiteY8" fmla="*/ 0 h 4247908"/>
              <a:gd name="connsiteX9" fmla="*/ 4943268 w 4943268"/>
              <a:gd name="connsiteY9" fmla="*/ 691802 h 4247908"/>
              <a:gd name="connsiteX10" fmla="*/ 4943268 w 4943268"/>
              <a:gd name="connsiteY10" fmla="*/ 1213688 h 4247908"/>
              <a:gd name="connsiteX11" fmla="*/ 4943268 w 4943268"/>
              <a:gd name="connsiteY11" fmla="*/ 1820532 h 4247908"/>
              <a:gd name="connsiteX12" fmla="*/ 4943268 w 4943268"/>
              <a:gd name="connsiteY12" fmla="*/ 2469855 h 4247908"/>
              <a:gd name="connsiteX13" fmla="*/ 4943268 w 4943268"/>
              <a:gd name="connsiteY13" fmla="*/ 2949262 h 4247908"/>
              <a:gd name="connsiteX14" fmla="*/ 4943268 w 4943268"/>
              <a:gd name="connsiteY14" fmla="*/ 3556106 h 4247908"/>
              <a:gd name="connsiteX15" fmla="*/ 4943268 w 4943268"/>
              <a:gd name="connsiteY15" fmla="*/ 4247908 h 4247908"/>
              <a:gd name="connsiteX16" fmla="*/ 4325360 w 4943268"/>
              <a:gd name="connsiteY16" fmla="*/ 4247908 h 4247908"/>
              <a:gd name="connsiteX17" fmla="*/ 3608586 w 4943268"/>
              <a:gd name="connsiteY17" fmla="*/ 4247908 h 4247908"/>
              <a:gd name="connsiteX18" fmla="*/ 2990677 w 4943268"/>
              <a:gd name="connsiteY18" fmla="*/ 4247908 h 4247908"/>
              <a:gd name="connsiteX19" fmla="*/ 2521067 w 4943268"/>
              <a:gd name="connsiteY19" fmla="*/ 4247908 h 4247908"/>
              <a:gd name="connsiteX20" fmla="*/ 2002024 w 4943268"/>
              <a:gd name="connsiteY20" fmla="*/ 4247908 h 4247908"/>
              <a:gd name="connsiteX21" fmla="*/ 1285250 w 4943268"/>
              <a:gd name="connsiteY21" fmla="*/ 4247908 h 4247908"/>
              <a:gd name="connsiteX22" fmla="*/ 667341 w 4943268"/>
              <a:gd name="connsiteY22" fmla="*/ 4247908 h 4247908"/>
              <a:gd name="connsiteX23" fmla="*/ 0 w 4943268"/>
              <a:gd name="connsiteY23" fmla="*/ 4247908 h 4247908"/>
              <a:gd name="connsiteX24" fmla="*/ 0 w 4943268"/>
              <a:gd name="connsiteY24" fmla="*/ 3641064 h 4247908"/>
              <a:gd name="connsiteX25" fmla="*/ 0 w 4943268"/>
              <a:gd name="connsiteY25" fmla="*/ 3161657 h 4247908"/>
              <a:gd name="connsiteX26" fmla="*/ 0 w 4943268"/>
              <a:gd name="connsiteY26" fmla="*/ 2682250 h 4247908"/>
              <a:gd name="connsiteX27" fmla="*/ 0 w 4943268"/>
              <a:gd name="connsiteY27" fmla="*/ 2032927 h 4247908"/>
              <a:gd name="connsiteX28" fmla="*/ 0 w 4943268"/>
              <a:gd name="connsiteY28" fmla="*/ 1511042 h 4247908"/>
              <a:gd name="connsiteX29" fmla="*/ 0 w 4943268"/>
              <a:gd name="connsiteY29" fmla="*/ 819239 h 4247908"/>
              <a:gd name="connsiteX30" fmla="*/ 0 w 4943268"/>
              <a:gd name="connsiteY30" fmla="*/ 0 h 4247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943268" h="4247908" extrusionOk="0">
                <a:moveTo>
                  <a:pt x="0" y="0"/>
                </a:moveTo>
                <a:cubicBezTo>
                  <a:pt x="163899" y="7297"/>
                  <a:pt x="340132" y="10472"/>
                  <a:pt x="568476" y="0"/>
                </a:cubicBezTo>
                <a:cubicBezTo>
                  <a:pt x="796820" y="-10472"/>
                  <a:pt x="923228" y="967"/>
                  <a:pt x="1038086" y="0"/>
                </a:cubicBezTo>
                <a:cubicBezTo>
                  <a:pt x="1152944" y="-967"/>
                  <a:pt x="1505555" y="-3791"/>
                  <a:pt x="1754860" y="0"/>
                </a:cubicBezTo>
                <a:cubicBezTo>
                  <a:pt x="2004165" y="3791"/>
                  <a:pt x="2084391" y="-25960"/>
                  <a:pt x="2323336" y="0"/>
                </a:cubicBezTo>
                <a:cubicBezTo>
                  <a:pt x="2562281" y="25960"/>
                  <a:pt x="2768820" y="10305"/>
                  <a:pt x="2891812" y="0"/>
                </a:cubicBezTo>
                <a:cubicBezTo>
                  <a:pt x="3014804" y="-10305"/>
                  <a:pt x="3439140" y="-696"/>
                  <a:pt x="3608586" y="0"/>
                </a:cubicBezTo>
                <a:cubicBezTo>
                  <a:pt x="3778032" y="696"/>
                  <a:pt x="3894405" y="6032"/>
                  <a:pt x="4127629" y="0"/>
                </a:cubicBezTo>
                <a:cubicBezTo>
                  <a:pt x="4360853" y="-6032"/>
                  <a:pt x="4635473" y="-37253"/>
                  <a:pt x="4943268" y="0"/>
                </a:cubicBezTo>
                <a:cubicBezTo>
                  <a:pt x="4973205" y="285245"/>
                  <a:pt x="4915745" y="524435"/>
                  <a:pt x="4943268" y="691802"/>
                </a:cubicBezTo>
                <a:cubicBezTo>
                  <a:pt x="4970791" y="859169"/>
                  <a:pt x="4959131" y="1044616"/>
                  <a:pt x="4943268" y="1213688"/>
                </a:cubicBezTo>
                <a:cubicBezTo>
                  <a:pt x="4927405" y="1382760"/>
                  <a:pt x="4949090" y="1525981"/>
                  <a:pt x="4943268" y="1820532"/>
                </a:cubicBezTo>
                <a:cubicBezTo>
                  <a:pt x="4937446" y="2115083"/>
                  <a:pt x="4940604" y="2237864"/>
                  <a:pt x="4943268" y="2469855"/>
                </a:cubicBezTo>
                <a:cubicBezTo>
                  <a:pt x="4945932" y="2701846"/>
                  <a:pt x="4954104" y="2764954"/>
                  <a:pt x="4943268" y="2949262"/>
                </a:cubicBezTo>
                <a:cubicBezTo>
                  <a:pt x="4932432" y="3133570"/>
                  <a:pt x="4972660" y="3393742"/>
                  <a:pt x="4943268" y="3556106"/>
                </a:cubicBezTo>
                <a:cubicBezTo>
                  <a:pt x="4913876" y="3718470"/>
                  <a:pt x="4970752" y="4022439"/>
                  <a:pt x="4943268" y="4247908"/>
                </a:cubicBezTo>
                <a:cubicBezTo>
                  <a:pt x="4661166" y="4242176"/>
                  <a:pt x="4506926" y="4268869"/>
                  <a:pt x="4325360" y="4247908"/>
                </a:cubicBezTo>
                <a:cubicBezTo>
                  <a:pt x="4143794" y="4226947"/>
                  <a:pt x="3936829" y="4273394"/>
                  <a:pt x="3608586" y="4247908"/>
                </a:cubicBezTo>
                <a:cubicBezTo>
                  <a:pt x="3280343" y="4222422"/>
                  <a:pt x="3213313" y="4223064"/>
                  <a:pt x="2990677" y="4247908"/>
                </a:cubicBezTo>
                <a:cubicBezTo>
                  <a:pt x="2768041" y="4272752"/>
                  <a:pt x="2632224" y="4247285"/>
                  <a:pt x="2521067" y="4247908"/>
                </a:cubicBezTo>
                <a:cubicBezTo>
                  <a:pt x="2409910" y="4248532"/>
                  <a:pt x="2251887" y="4273385"/>
                  <a:pt x="2002024" y="4247908"/>
                </a:cubicBezTo>
                <a:cubicBezTo>
                  <a:pt x="1752161" y="4222431"/>
                  <a:pt x="1521051" y="4275929"/>
                  <a:pt x="1285250" y="4247908"/>
                </a:cubicBezTo>
                <a:cubicBezTo>
                  <a:pt x="1049449" y="4219887"/>
                  <a:pt x="822023" y="4255685"/>
                  <a:pt x="667341" y="4247908"/>
                </a:cubicBezTo>
                <a:cubicBezTo>
                  <a:pt x="512659" y="4240131"/>
                  <a:pt x="164575" y="4269992"/>
                  <a:pt x="0" y="4247908"/>
                </a:cubicBezTo>
                <a:cubicBezTo>
                  <a:pt x="25633" y="4118553"/>
                  <a:pt x="776" y="3769879"/>
                  <a:pt x="0" y="3641064"/>
                </a:cubicBezTo>
                <a:cubicBezTo>
                  <a:pt x="-776" y="3512249"/>
                  <a:pt x="928" y="3338149"/>
                  <a:pt x="0" y="3161657"/>
                </a:cubicBezTo>
                <a:cubicBezTo>
                  <a:pt x="-928" y="2985165"/>
                  <a:pt x="7570" y="2899087"/>
                  <a:pt x="0" y="2682250"/>
                </a:cubicBezTo>
                <a:cubicBezTo>
                  <a:pt x="-7570" y="2465413"/>
                  <a:pt x="30753" y="2217446"/>
                  <a:pt x="0" y="2032927"/>
                </a:cubicBezTo>
                <a:cubicBezTo>
                  <a:pt x="-30753" y="1848408"/>
                  <a:pt x="12892" y="1686289"/>
                  <a:pt x="0" y="1511042"/>
                </a:cubicBezTo>
                <a:cubicBezTo>
                  <a:pt x="-12892" y="1335796"/>
                  <a:pt x="-10086" y="1062096"/>
                  <a:pt x="0" y="819239"/>
                </a:cubicBezTo>
                <a:cubicBezTo>
                  <a:pt x="10086" y="576382"/>
                  <a:pt x="-9871" y="214935"/>
                  <a:pt x="0" y="0"/>
                </a:cubicBezTo>
                <a:close/>
              </a:path>
            </a:pathLst>
          </a:custGeom>
          <a:noFill/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A9A017A0-E98C-C160-D6AF-ACEDD4A4F913}"/>
              </a:ext>
            </a:extLst>
          </p:cNvPr>
          <p:cNvSpPr/>
          <p:nvPr/>
        </p:nvSpPr>
        <p:spPr>
          <a:xfrm>
            <a:off x="798653" y="1957617"/>
            <a:ext cx="2720001" cy="436881"/>
          </a:xfrm>
          <a:custGeom>
            <a:avLst/>
            <a:gdLst>
              <a:gd name="connsiteX0" fmla="*/ 0 w 2720001"/>
              <a:gd name="connsiteY0" fmla="*/ 0 h 436881"/>
              <a:gd name="connsiteX1" fmla="*/ 652800 w 2720001"/>
              <a:gd name="connsiteY1" fmla="*/ 0 h 436881"/>
              <a:gd name="connsiteX2" fmla="*/ 1332800 w 2720001"/>
              <a:gd name="connsiteY2" fmla="*/ 0 h 436881"/>
              <a:gd name="connsiteX3" fmla="*/ 2012801 w 2720001"/>
              <a:gd name="connsiteY3" fmla="*/ 0 h 436881"/>
              <a:gd name="connsiteX4" fmla="*/ 2720001 w 2720001"/>
              <a:gd name="connsiteY4" fmla="*/ 0 h 436881"/>
              <a:gd name="connsiteX5" fmla="*/ 2720001 w 2720001"/>
              <a:gd name="connsiteY5" fmla="*/ 436881 h 436881"/>
              <a:gd name="connsiteX6" fmla="*/ 2040001 w 2720001"/>
              <a:gd name="connsiteY6" fmla="*/ 436881 h 436881"/>
              <a:gd name="connsiteX7" fmla="*/ 1414401 w 2720001"/>
              <a:gd name="connsiteY7" fmla="*/ 436881 h 436881"/>
              <a:gd name="connsiteX8" fmla="*/ 788800 w 2720001"/>
              <a:gd name="connsiteY8" fmla="*/ 436881 h 436881"/>
              <a:gd name="connsiteX9" fmla="*/ 0 w 2720001"/>
              <a:gd name="connsiteY9" fmla="*/ 436881 h 436881"/>
              <a:gd name="connsiteX10" fmla="*/ 0 w 2720001"/>
              <a:gd name="connsiteY10" fmla="*/ 0 h 43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20001" h="436881" fill="none" extrusionOk="0">
                <a:moveTo>
                  <a:pt x="0" y="0"/>
                </a:moveTo>
                <a:cubicBezTo>
                  <a:pt x="169960" y="-14742"/>
                  <a:pt x="469493" y="15977"/>
                  <a:pt x="652800" y="0"/>
                </a:cubicBezTo>
                <a:cubicBezTo>
                  <a:pt x="836107" y="-15977"/>
                  <a:pt x="1146592" y="14439"/>
                  <a:pt x="1332800" y="0"/>
                </a:cubicBezTo>
                <a:cubicBezTo>
                  <a:pt x="1519008" y="-14439"/>
                  <a:pt x="1685227" y="3331"/>
                  <a:pt x="2012801" y="0"/>
                </a:cubicBezTo>
                <a:cubicBezTo>
                  <a:pt x="2340375" y="-3331"/>
                  <a:pt x="2478648" y="-16001"/>
                  <a:pt x="2720001" y="0"/>
                </a:cubicBezTo>
                <a:cubicBezTo>
                  <a:pt x="2740434" y="143594"/>
                  <a:pt x="2709031" y="232635"/>
                  <a:pt x="2720001" y="436881"/>
                </a:cubicBezTo>
                <a:cubicBezTo>
                  <a:pt x="2434673" y="427311"/>
                  <a:pt x="2197829" y="440225"/>
                  <a:pt x="2040001" y="436881"/>
                </a:cubicBezTo>
                <a:cubicBezTo>
                  <a:pt x="1882173" y="433537"/>
                  <a:pt x="1570885" y="431392"/>
                  <a:pt x="1414401" y="436881"/>
                </a:cubicBezTo>
                <a:cubicBezTo>
                  <a:pt x="1257917" y="442370"/>
                  <a:pt x="917343" y="417081"/>
                  <a:pt x="788800" y="436881"/>
                </a:cubicBezTo>
                <a:cubicBezTo>
                  <a:pt x="660257" y="456681"/>
                  <a:pt x="246404" y="433129"/>
                  <a:pt x="0" y="436881"/>
                </a:cubicBezTo>
                <a:cubicBezTo>
                  <a:pt x="84" y="220141"/>
                  <a:pt x="-12471" y="193769"/>
                  <a:pt x="0" y="0"/>
                </a:cubicBezTo>
                <a:close/>
              </a:path>
              <a:path w="2720001" h="436881" stroke="0" extrusionOk="0">
                <a:moveTo>
                  <a:pt x="0" y="0"/>
                </a:moveTo>
                <a:cubicBezTo>
                  <a:pt x="176194" y="-16573"/>
                  <a:pt x="438229" y="22307"/>
                  <a:pt x="652800" y="0"/>
                </a:cubicBezTo>
                <a:cubicBezTo>
                  <a:pt x="867371" y="-22307"/>
                  <a:pt x="956113" y="25209"/>
                  <a:pt x="1251200" y="0"/>
                </a:cubicBezTo>
                <a:cubicBezTo>
                  <a:pt x="1546287" y="-25209"/>
                  <a:pt x="1761729" y="8198"/>
                  <a:pt x="1985601" y="0"/>
                </a:cubicBezTo>
                <a:cubicBezTo>
                  <a:pt x="2209473" y="-8198"/>
                  <a:pt x="2424166" y="4293"/>
                  <a:pt x="2720001" y="0"/>
                </a:cubicBezTo>
                <a:cubicBezTo>
                  <a:pt x="2732374" y="204079"/>
                  <a:pt x="2717039" y="346608"/>
                  <a:pt x="2720001" y="436881"/>
                </a:cubicBezTo>
                <a:cubicBezTo>
                  <a:pt x="2563960" y="437480"/>
                  <a:pt x="2406552" y="415882"/>
                  <a:pt x="2094401" y="436881"/>
                </a:cubicBezTo>
                <a:cubicBezTo>
                  <a:pt x="1782250" y="457880"/>
                  <a:pt x="1664208" y="444186"/>
                  <a:pt x="1468801" y="436881"/>
                </a:cubicBezTo>
                <a:cubicBezTo>
                  <a:pt x="1273394" y="429576"/>
                  <a:pt x="903764" y="455250"/>
                  <a:pt x="734400" y="436881"/>
                </a:cubicBezTo>
                <a:cubicBezTo>
                  <a:pt x="565036" y="418512"/>
                  <a:pt x="361432" y="453814"/>
                  <a:pt x="0" y="436881"/>
                </a:cubicBezTo>
                <a:cubicBezTo>
                  <a:pt x="13605" y="236213"/>
                  <a:pt x="-4756" y="113338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xFLOWer - partnerhálózat</a:t>
            </a:r>
          </a:p>
        </p:txBody>
      </p:sp>
      <p:sp>
        <p:nvSpPr>
          <p:cNvPr id="43" name="Téglalap 42">
            <a:extLst>
              <a:ext uri="{FF2B5EF4-FFF2-40B4-BE49-F238E27FC236}">
                <a16:creationId xmlns:a16="http://schemas.microsoft.com/office/drawing/2014/main" id="{DC1A0A4A-42EF-0514-DE47-FF48CE210C16}"/>
              </a:ext>
            </a:extLst>
          </p:cNvPr>
          <p:cNvSpPr/>
          <p:nvPr/>
        </p:nvSpPr>
        <p:spPr>
          <a:xfrm>
            <a:off x="7181823" y="2245489"/>
            <a:ext cx="2479861" cy="4247908"/>
          </a:xfrm>
          <a:custGeom>
            <a:avLst/>
            <a:gdLst>
              <a:gd name="connsiteX0" fmla="*/ 0 w 2479861"/>
              <a:gd name="connsiteY0" fmla="*/ 0 h 4247908"/>
              <a:gd name="connsiteX1" fmla="*/ 595167 w 2479861"/>
              <a:gd name="connsiteY1" fmla="*/ 0 h 4247908"/>
              <a:gd name="connsiteX2" fmla="*/ 1140736 w 2479861"/>
              <a:gd name="connsiteY2" fmla="*/ 0 h 4247908"/>
              <a:gd name="connsiteX3" fmla="*/ 1810299 w 2479861"/>
              <a:gd name="connsiteY3" fmla="*/ 0 h 4247908"/>
              <a:gd name="connsiteX4" fmla="*/ 2479861 w 2479861"/>
              <a:gd name="connsiteY4" fmla="*/ 0 h 4247908"/>
              <a:gd name="connsiteX5" fmla="*/ 2479861 w 2479861"/>
              <a:gd name="connsiteY5" fmla="*/ 564365 h 4247908"/>
              <a:gd name="connsiteX6" fmla="*/ 2479861 w 2479861"/>
              <a:gd name="connsiteY6" fmla="*/ 1086251 h 4247908"/>
              <a:gd name="connsiteX7" fmla="*/ 2479861 w 2479861"/>
              <a:gd name="connsiteY7" fmla="*/ 1693095 h 4247908"/>
              <a:gd name="connsiteX8" fmla="*/ 2479861 w 2479861"/>
              <a:gd name="connsiteY8" fmla="*/ 2299939 h 4247908"/>
              <a:gd name="connsiteX9" fmla="*/ 2479861 w 2479861"/>
              <a:gd name="connsiteY9" fmla="*/ 2821825 h 4247908"/>
              <a:gd name="connsiteX10" fmla="*/ 2479861 w 2479861"/>
              <a:gd name="connsiteY10" fmla="*/ 3343710 h 4247908"/>
              <a:gd name="connsiteX11" fmla="*/ 2479861 w 2479861"/>
              <a:gd name="connsiteY11" fmla="*/ 4247908 h 4247908"/>
              <a:gd name="connsiteX12" fmla="*/ 1835097 w 2479861"/>
              <a:gd name="connsiteY12" fmla="*/ 4247908 h 4247908"/>
              <a:gd name="connsiteX13" fmla="*/ 1165535 w 2479861"/>
              <a:gd name="connsiteY13" fmla="*/ 4247908 h 4247908"/>
              <a:gd name="connsiteX14" fmla="*/ 0 w 2479861"/>
              <a:gd name="connsiteY14" fmla="*/ 4247908 h 4247908"/>
              <a:gd name="connsiteX15" fmla="*/ 0 w 2479861"/>
              <a:gd name="connsiteY15" fmla="*/ 3726022 h 4247908"/>
              <a:gd name="connsiteX16" fmla="*/ 0 w 2479861"/>
              <a:gd name="connsiteY16" fmla="*/ 3119178 h 4247908"/>
              <a:gd name="connsiteX17" fmla="*/ 0 w 2479861"/>
              <a:gd name="connsiteY17" fmla="*/ 2554813 h 4247908"/>
              <a:gd name="connsiteX18" fmla="*/ 0 w 2479861"/>
              <a:gd name="connsiteY18" fmla="*/ 2075406 h 4247908"/>
              <a:gd name="connsiteX19" fmla="*/ 0 w 2479861"/>
              <a:gd name="connsiteY19" fmla="*/ 1553521 h 4247908"/>
              <a:gd name="connsiteX20" fmla="*/ 0 w 2479861"/>
              <a:gd name="connsiteY20" fmla="*/ 1031635 h 4247908"/>
              <a:gd name="connsiteX21" fmla="*/ 0 w 2479861"/>
              <a:gd name="connsiteY21" fmla="*/ 0 h 4247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479861" h="4247908" extrusionOk="0">
                <a:moveTo>
                  <a:pt x="0" y="0"/>
                </a:moveTo>
                <a:cubicBezTo>
                  <a:pt x="152592" y="27984"/>
                  <a:pt x="434976" y="19455"/>
                  <a:pt x="595167" y="0"/>
                </a:cubicBezTo>
                <a:cubicBezTo>
                  <a:pt x="755358" y="-19455"/>
                  <a:pt x="967729" y="9935"/>
                  <a:pt x="1140736" y="0"/>
                </a:cubicBezTo>
                <a:cubicBezTo>
                  <a:pt x="1313743" y="-9935"/>
                  <a:pt x="1562280" y="-25292"/>
                  <a:pt x="1810299" y="0"/>
                </a:cubicBezTo>
                <a:cubicBezTo>
                  <a:pt x="2058318" y="25292"/>
                  <a:pt x="2213050" y="10299"/>
                  <a:pt x="2479861" y="0"/>
                </a:cubicBezTo>
                <a:cubicBezTo>
                  <a:pt x="2492690" y="209457"/>
                  <a:pt x="2458827" y="447852"/>
                  <a:pt x="2479861" y="564365"/>
                </a:cubicBezTo>
                <a:cubicBezTo>
                  <a:pt x="2500895" y="680879"/>
                  <a:pt x="2458653" y="827702"/>
                  <a:pt x="2479861" y="1086251"/>
                </a:cubicBezTo>
                <a:cubicBezTo>
                  <a:pt x="2501069" y="1344800"/>
                  <a:pt x="2460221" y="1565011"/>
                  <a:pt x="2479861" y="1693095"/>
                </a:cubicBezTo>
                <a:cubicBezTo>
                  <a:pt x="2499501" y="1821179"/>
                  <a:pt x="2481081" y="2116931"/>
                  <a:pt x="2479861" y="2299939"/>
                </a:cubicBezTo>
                <a:cubicBezTo>
                  <a:pt x="2478641" y="2482947"/>
                  <a:pt x="2456113" y="2664199"/>
                  <a:pt x="2479861" y="2821825"/>
                </a:cubicBezTo>
                <a:cubicBezTo>
                  <a:pt x="2503609" y="2979451"/>
                  <a:pt x="2490803" y="3176520"/>
                  <a:pt x="2479861" y="3343710"/>
                </a:cubicBezTo>
                <a:cubicBezTo>
                  <a:pt x="2468919" y="3510901"/>
                  <a:pt x="2444141" y="4005204"/>
                  <a:pt x="2479861" y="4247908"/>
                </a:cubicBezTo>
                <a:cubicBezTo>
                  <a:pt x="2314607" y="4241971"/>
                  <a:pt x="2024718" y="4273895"/>
                  <a:pt x="1835097" y="4247908"/>
                </a:cubicBezTo>
                <a:cubicBezTo>
                  <a:pt x="1645476" y="4221921"/>
                  <a:pt x="1370670" y="4235593"/>
                  <a:pt x="1165535" y="4247908"/>
                </a:cubicBezTo>
                <a:cubicBezTo>
                  <a:pt x="960400" y="4260223"/>
                  <a:pt x="381590" y="4259173"/>
                  <a:pt x="0" y="4247908"/>
                </a:cubicBezTo>
                <a:cubicBezTo>
                  <a:pt x="-19388" y="4040987"/>
                  <a:pt x="974" y="3971730"/>
                  <a:pt x="0" y="3726022"/>
                </a:cubicBezTo>
                <a:cubicBezTo>
                  <a:pt x="-974" y="3480314"/>
                  <a:pt x="-26197" y="3282934"/>
                  <a:pt x="0" y="3119178"/>
                </a:cubicBezTo>
                <a:cubicBezTo>
                  <a:pt x="26197" y="2955422"/>
                  <a:pt x="13035" y="2692785"/>
                  <a:pt x="0" y="2554813"/>
                </a:cubicBezTo>
                <a:cubicBezTo>
                  <a:pt x="-13035" y="2416841"/>
                  <a:pt x="-3543" y="2238204"/>
                  <a:pt x="0" y="2075406"/>
                </a:cubicBezTo>
                <a:cubicBezTo>
                  <a:pt x="3543" y="1912608"/>
                  <a:pt x="16316" y="1700774"/>
                  <a:pt x="0" y="1553521"/>
                </a:cubicBezTo>
                <a:cubicBezTo>
                  <a:pt x="-16316" y="1406268"/>
                  <a:pt x="5670" y="1224313"/>
                  <a:pt x="0" y="1031635"/>
                </a:cubicBezTo>
                <a:cubicBezTo>
                  <a:pt x="-5670" y="838957"/>
                  <a:pt x="5020" y="256966"/>
                  <a:pt x="0" y="0"/>
                </a:cubicBezTo>
                <a:close/>
              </a:path>
            </a:pathLst>
          </a:custGeom>
          <a:noFill/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02FD5BA8-1D3A-D399-0FF3-5CDF334DBA2C}"/>
              </a:ext>
            </a:extLst>
          </p:cNvPr>
          <p:cNvSpPr/>
          <p:nvPr/>
        </p:nvSpPr>
        <p:spPr>
          <a:xfrm>
            <a:off x="8682942" y="1899683"/>
            <a:ext cx="2720001" cy="436881"/>
          </a:xfrm>
          <a:custGeom>
            <a:avLst/>
            <a:gdLst>
              <a:gd name="connsiteX0" fmla="*/ 0 w 2720001"/>
              <a:gd name="connsiteY0" fmla="*/ 0 h 436881"/>
              <a:gd name="connsiteX1" fmla="*/ 652800 w 2720001"/>
              <a:gd name="connsiteY1" fmla="*/ 0 h 436881"/>
              <a:gd name="connsiteX2" fmla="*/ 1332800 w 2720001"/>
              <a:gd name="connsiteY2" fmla="*/ 0 h 436881"/>
              <a:gd name="connsiteX3" fmla="*/ 2012801 w 2720001"/>
              <a:gd name="connsiteY3" fmla="*/ 0 h 436881"/>
              <a:gd name="connsiteX4" fmla="*/ 2720001 w 2720001"/>
              <a:gd name="connsiteY4" fmla="*/ 0 h 436881"/>
              <a:gd name="connsiteX5" fmla="*/ 2720001 w 2720001"/>
              <a:gd name="connsiteY5" fmla="*/ 436881 h 436881"/>
              <a:gd name="connsiteX6" fmla="*/ 2040001 w 2720001"/>
              <a:gd name="connsiteY6" fmla="*/ 436881 h 436881"/>
              <a:gd name="connsiteX7" fmla="*/ 1414401 w 2720001"/>
              <a:gd name="connsiteY7" fmla="*/ 436881 h 436881"/>
              <a:gd name="connsiteX8" fmla="*/ 788800 w 2720001"/>
              <a:gd name="connsiteY8" fmla="*/ 436881 h 436881"/>
              <a:gd name="connsiteX9" fmla="*/ 0 w 2720001"/>
              <a:gd name="connsiteY9" fmla="*/ 436881 h 436881"/>
              <a:gd name="connsiteX10" fmla="*/ 0 w 2720001"/>
              <a:gd name="connsiteY10" fmla="*/ 0 h 43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20001" h="436881" fill="none" extrusionOk="0">
                <a:moveTo>
                  <a:pt x="0" y="0"/>
                </a:moveTo>
                <a:cubicBezTo>
                  <a:pt x="169960" y="-14742"/>
                  <a:pt x="469493" y="15977"/>
                  <a:pt x="652800" y="0"/>
                </a:cubicBezTo>
                <a:cubicBezTo>
                  <a:pt x="836107" y="-15977"/>
                  <a:pt x="1146592" y="14439"/>
                  <a:pt x="1332800" y="0"/>
                </a:cubicBezTo>
                <a:cubicBezTo>
                  <a:pt x="1519008" y="-14439"/>
                  <a:pt x="1685227" y="3331"/>
                  <a:pt x="2012801" y="0"/>
                </a:cubicBezTo>
                <a:cubicBezTo>
                  <a:pt x="2340375" y="-3331"/>
                  <a:pt x="2478648" y="-16001"/>
                  <a:pt x="2720001" y="0"/>
                </a:cubicBezTo>
                <a:cubicBezTo>
                  <a:pt x="2740434" y="143594"/>
                  <a:pt x="2709031" y="232635"/>
                  <a:pt x="2720001" y="436881"/>
                </a:cubicBezTo>
                <a:cubicBezTo>
                  <a:pt x="2434673" y="427311"/>
                  <a:pt x="2197829" y="440225"/>
                  <a:pt x="2040001" y="436881"/>
                </a:cubicBezTo>
                <a:cubicBezTo>
                  <a:pt x="1882173" y="433537"/>
                  <a:pt x="1570885" y="431392"/>
                  <a:pt x="1414401" y="436881"/>
                </a:cubicBezTo>
                <a:cubicBezTo>
                  <a:pt x="1257917" y="442370"/>
                  <a:pt x="917343" y="417081"/>
                  <a:pt x="788800" y="436881"/>
                </a:cubicBezTo>
                <a:cubicBezTo>
                  <a:pt x="660257" y="456681"/>
                  <a:pt x="246404" y="433129"/>
                  <a:pt x="0" y="436881"/>
                </a:cubicBezTo>
                <a:cubicBezTo>
                  <a:pt x="84" y="220141"/>
                  <a:pt x="-12471" y="193769"/>
                  <a:pt x="0" y="0"/>
                </a:cubicBezTo>
                <a:close/>
              </a:path>
              <a:path w="2720001" h="436881" stroke="0" extrusionOk="0">
                <a:moveTo>
                  <a:pt x="0" y="0"/>
                </a:moveTo>
                <a:cubicBezTo>
                  <a:pt x="176194" y="-16573"/>
                  <a:pt x="438229" y="22307"/>
                  <a:pt x="652800" y="0"/>
                </a:cubicBezTo>
                <a:cubicBezTo>
                  <a:pt x="867371" y="-22307"/>
                  <a:pt x="956113" y="25209"/>
                  <a:pt x="1251200" y="0"/>
                </a:cubicBezTo>
                <a:cubicBezTo>
                  <a:pt x="1546287" y="-25209"/>
                  <a:pt x="1761729" y="8198"/>
                  <a:pt x="1985601" y="0"/>
                </a:cubicBezTo>
                <a:cubicBezTo>
                  <a:pt x="2209473" y="-8198"/>
                  <a:pt x="2424166" y="4293"/>
                  <a:pt x="2720001" y="0"/>
                </a:cubicBezTo>
                <a:cubicBezTo>
                  <a:pt x="2732374" y="204079"/>
                  <a:pt x="2717039" y="346608"/>
                  <a:pt x="2720001" y="436881"/>
                </a:cubicBezTo>
                <a:cubicBezTo>
                  <a:pt x="2563960" y="437480"/>
                  <a:pt x="2406552" y="415882"/>
                  <a:pt x="2094401" y="436881"/>
                </a:cubicBezTo>
                <a:cubicBezTo>
                  <a:pt x="1782250" y="457880"/>
                  <a:pt x="1664208" y="444186"/>
                  <a:pt x="1468801" y="436881"/>
                </a:cubicBezTo>
                <a:cubicBezTo>
                  <a:pt x="1273394" y="429576"/>
                  <a:pt x="903764" y="455250"/>
                  <a:pt x="734400" y="436881"/>
                </a:cubicBezTo>
                <a:cubicBezTo>
                  <a:pt x="565036" y="418512"/>
                  <a:pt x="361432" y="453814"/>
                  <a:pt x="0" y="436881"/>
                </a:cubicBezTo>
                <a:cubicBezTo>
                  <a:pt x="13605" y="236213"/>
                  <a:pt x="-4756" y="113338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xFLOWer - software</a:t>
            </a:r>
          </a:p>
        </p:txBody>
      </p:sp>
    </p:spTree>
    <p:extLst>
      <p:ext uri="{BB962C8B-B14F-4D97-AF65-F5344CB8AC3E}">
        <p14:creationId xmlns:p14="http://schemas.microsoft.com/office/powerpoint/2010/main" val="3293366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0A524D-AB11-499C-F660-B4503CF9A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A2C0191-37CA-430F-46B0-F3601C150C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5580"/>
            <a:ext cx="12314404" cy="8213733"/>
          </a:xfr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E703FC49-7390-E388-7BBB-30F11AC3F053}"/>
              </a:ext>
            </a:extLst>
          </p:cNvPr>
          <p:cNvSpPr txBox="1">
            <a:spLocks/>
          </p:cNvSpPr>
          <p:nvPr/>
        </p:nvSpPr>
        <p:spPr>
          <a:xfrm>
            <a:off x="838200" y="38100"/>
            <a:ext cx="11747500" cy="2349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/>
              <a:t>A jó megoldás érdekében </a:t>
            </a:r>
          </a:p>
          <a:p>
            <a:r>
              <a:rPr lang="hu-HU" sz="4000"/>
              <a:t>ingyenes workshopokat tartunk,</a:t>
            </a:r>
          </a:p>
          <a:p>
            <a:r>
              <a:rPr lang="hu-HU" sz="4000"/>
              <a:t>„hozott anyagból”</a:t>
            </a:r>
          </a:p>
        </p:txBody>
      </p:sp>
    </p:spTree>
    <p:extLst>
      <p:ext uri="{BB962C8B-B14F-4D97-AF65-F5344CB8AC3E}">
        <p14:creationId xmlns:p14="http://schemas.microsoft.com/office/powerpoint/2010/main" val="950149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DEF6501D-B209-4A30-97BE-364895FB8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900000">
            <a:off x="-61617" y="318129"/>
            <a:ext cx="5574030" cy="1366838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C4E013B6-D0DF-475A-AE98-099DFD139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900000">
            <a:off x="-28213" y="1183991"/>
            <a:ext cx="5233988" cy="1580198"/>
          </a:xfrm>
          <a:prstGeom prst="rect">
            <a:avLst/>
          </a:prstGeom>
        </p:spPr>
      </p:pic>
      <p:pic>
        <p:nvPicPr>
          <p:cNvPr id="37" name="Kép 36">
            <a:extLst>
              <a:ext uri="{FF2B5EF4-FFF2-40B4-BE49-F238E27FC236}">
                <a16:creationId xmlns:a16="http://schemas.microsoft.com/office/drawing/2014/main" id="{9216D435-176D-4E93-BEC6-046ADAA30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900000">
            <a:off x="522487" y="3527275"/>
            <a:ext cx="5740718" cy="1233488"/>
          </a:xfrm>
          <a:prstGeom prst="rect">
            <a:avLst/>
          </a:prstGeom>
        </p:spPr>
      </p:pic>
      <p:pic>
        <p:nvPicPr>
          <p:cNvPr id="27" name="Kép 26">
            <a:extLst>
              <a:ext uri="{FF2B5EF4-FFF2-40B4-BE49-F238E27FC236}">
                <a16:creationId xmlns:a16="http://schemas.microsoft.com/office/drawing/2014/main" id="{F181D838-CDAF-44EF-802D-AD193B792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900000">
            <a:off x="6548920" y="1971847"/>
            <a:ext cx="5100638" cy="1420178"/>
          </a:xfrm>
          <a:prstGeom prst="rect">
            <a:avLst/>
          </a:prstGeom>
        </p:spPr>
      </p:pic>
      <p:pic>
        <p:nvPicPr>
          <p:cNvPr id="41" name="Kép 40">
            <a:extLst>
              <a:ext uri="{FF2B5EF4-FFF2-40B4-BE49-F238E27FC236}">
                <a16:creationId xmlns:a16="http://schemas.microsoft.com/office/drawing/2014/main" id="{7DC74BF8-119E-4F97-A69D-0B8DFEE57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900000">
            <a:off x="214551" y="4730747"/>
            <a:ext cx="5467350" cy="1293495"/>
          </a:xfrm>
          <a:prstGeom prst="rect">
            <a:avLst/>
          </a:prstGeom>
        </p:spPr>
      </p:pic>
      <p:pic>
        <p:nvPicPr>
          <p:cNvPr id="31" name="Kép 30">
            <a:extLst>
              <a:ext uri="{FF2B5EF4-FFF2-40B4-BE49-F238E27FC236}">
                <a16:creationId xmlns:a16="http://schemas.microsoft.com/office/drawing/2014/main" id="{06D0664C-DDD8-4F5C-9774-15D69BCA83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900000">
            <a:off x="8065781" y="2909923"/>
            <a:ext cx="4707255" cy="1080135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ADF67E3F-0E45-4F50-8D94-619FD7269C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-900000">
            <a:off x="1288755" y="5307964"/>
            <a:ext cx="5720715" cy="1280160"/>
          </a:xfrm>
          <a:prstGeom prst="rect">
            <a:avLst/>
          </a:prstGeom>
        </p:spPr>
      </p:pic>
      <p:pic>
        <p:nvPicPr>
          <p:cNvPr id="39" name="Kép 38">
            <a:extLst>
              <a:ext uri="{FF2B5EF4-FFF2-40B4-BE49-F238E27FC236}">
                <a16:creationId xmlns:a16="http://schemas.microsoft.com/office/drawing/2014/main" id="{301CDB18-5F1D-41D0-9BAC-BAE0D90216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900000">
            <a:off x="7096857" y="3996074"/>
            <a:ext cx="5640705" cy="1473518"/>
          </a:xfrm>
          <a:prstGeom prst="rect">
            <a:avLst/>
          </a:prstGeom>
        </p:spPr>
      </p:pic>
      <p:pic>
        <p:nvPicPr>
          <p:cNvPr id="25" name="Kép 24">
            <a:extLst>
              <a:ext uri="{FF2B5EF4-FFF2-40B4-BE49-F238E27FC236}">
                <a16:creationId xmlns:a16="http://schemas.microsoft.com/office/drawing/2014/main" id="{45628F8C-0F6B-4E88-9C3C-39FF900053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-900000">
            <a:off x="4293054" y="5715215"/>
            <a:ext cx="5607368" cy="1306830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58F8B2C-6510-476E-A81E-66151FD7E5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-900000">
            <a:off x="8107971" y="5240443"/>
            <a:ext cx="4560570" cy="1386840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27E01D80-8D3A-45AD-85BC-CB22B0886F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-900000">
            <a:off x="4120094" y="380842"/>
            <a:ext cx="5634038" cy="1166813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E6628248-4D2D-4AAC-B155-CCE9B43D10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-900000">
            <a:off x="584055" y="1960862"/>
            <a:ext cx="5407343" cy="1520190"/>
          </a:xfrm>
          <a:prstGeom prst="rect">
            <a:avLst/>
          </a:prstGeom>
        </p:spPr>
      </p:pic>
      <p:pic>
        <p:nvPicPr>
          <p:cNvPr id="29" name="Kép 28">
            <a:extLst>
              <a:ext uri="{FF2B5EF4-FFF2-40B4-BE49-F238E27FC236}">
                <a16:creationId xmlns:a16="http://schemas.microsoft.com/office/drawing/2014/main" id="{EA29822E-94D4-49AB-94CF-BAE41A865B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-900000">
            <a:off x="7434553" y="530392"/>
            <a:ext cx="5907405" cy="1180148"/>
          </a:xfrm>
          <a:prstGeom prst="rect">
            <a:avLst/>
          </a:prstGeom>
        </p:spPr>
      </p:pic>
      <p:sp>
        <p:nvSpPr>
          <p:cNvPr id="42" name="Google Shape;301;p24">
            <a:extLst>
              <a:ext uri="{FF2B5EF4-FFF2-40B4-BE49-F238E27FC236}">
                <a16:creationId xmlns:a16="http://schemas.microsoft.com/office/drawing/2014/main" id="{152BA291-A43C-4109-948D-62DC5AB87407}"/>
              </a:ext>
            </a:extLst>
          </p:cNvPr>
          <p:cNvSpPr txBox="1"/>
          <p:nvPr/>
        </p:nvSpPr>
        <p:spPr>
          <a:xfrm>
            <a:off x="3685427" y="1043768"/>
            <a:ext cx="4357045" cy="105812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spcFirstLastPara="1" wrap="square" lIns="35713" tIns="35713" rIns="35713" bIns="35713" anchor="ctr" anchorCtr="0">
            <a:noAutofit/>
          </a:bodyPr>
          <a:lstStyle/>
          <a:p>
            <a:pPr algn="ctr">
              <a:buClr>
                <a:schemeClr val="dk1"/>
              </a:buClr>
              <a:buSzPts val="5000"/>
            </a:pPr>
            <a:r>
              <a:rPr lang="hu-HU" sz="4400" dirty="0">
                <a:solidFill>
                  <a:srgbClr val="BD1F2D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Esettanulmányok</a:t>
            </a:r>
            <a:endParaRPr lang="hu-HU" sz="4400" dirty="0">
              <a:solidFill>
                <a:srgbClr val="BD1F2D"/>
              </a:solidFill>
              <a:latin typeface="Source Sans Pro"/>
              <a:ea typeface="Source Sans Pro"/>
              <a:cs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263461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Kép 35">
            <a:extLst>
              <a:ext uri="{FF2B5EF4-FFF2-40B4-BE49-F238E27FC236}">
                <a16:creationId xmlns:a16="http://schemas.microsoft.com/office/drawing/2014/main" id="{AA706722-515C-40CC-9BFB-9CE8D7183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764" y="5678096"/>
            <a:ext cx="713172" cy="553804"/>
          </a:xfrm>
          <a:prstGeom prst="rect">
            <a:avLst/>
          </a:prstGeom>
        </p:spPr>
      </p:pic>
      <p:pic>
        <p:nvPicPr>
          <p:cNvPr id="52" name="Picture 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08" y="3891649"/>
            <a:ext cx="1206141" cy="53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" name="Google Shape;301;p24"/>
          <p:cNvSpPr txBox="1"/>
          <p:nvPr/>
        </p:nvSpPr>
        <p:spPr>
          <a:xfrm>
            <a:off x="1098242" y="738684"/>
            <a:ext cx="9118074" cy="47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noAutofit/>
          </a:bodyPr>
          <a:lstStyle/>
          <a:p>
            <a:pPr>
              <a:buClr>
                <a:schemeClr val="dk1"/>
              </a:buClr>
              <a:buSzPts val="5000"/>
            </a:pPr>
            <a:r>
              <a:rPr lang="hu-HU" sz="4400" dirty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xFLOWer felhasználók</a:t>
            </a:r>
            <a:endParaRPr sz="4400" dirty="0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20" y="5791451"/>
            <a:ext cx="1025017" cy="31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Kép 37">
            <a:extLst>
              <a:ext uri="{FF2B5EF4-FFF2-40B4-BE49-F238E27FC236}">
                <a16:creationId xmlns:a16="http://schemas.microsoft.com/office/drawing/2014/main" id="{ABB034D1-0619-4017-9A67-510EC498B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1007" y="4912951"/>
            <a:ext cx="494054" cy="229157"/>
          </a:xfrm>
          <a:prstGeom prst="rect">
            <a:avLst/>
          </a:prstGeom>
        </p:spPr>
      </p:pic>
      <p:pic>
        <p:nvPicPr>
          <p:cNvPr id="39" name="Kép 38">
            <a:extLst>
              <a:ext uri="{FF2B5EF4-FFF2-40B4-BE49-F238E27FC236}">
                <a16:creationId xmlns:a16="http://schemas.microsoft.com/office/drawing/2014/main" id="{14F09DF3-A4FA-4EAD-BC24-20DC89237C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8538" y="4708671"/>
            <a:ext cx="1205608" cy="637715"/>
          </a:xfrm>
          <a:prstGeom prst="rect">
            <a:avLst/>
          </a:prstGeom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904" y="5698165"/>
            <a:ext cx="767701" cy="53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87" y="1981111"/>
            <a:ext cx="1705025" cy="468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73" y="1936654"/>
            <a:ext cx="1682558" cy="51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368" y="1974634"/>
            <a:ext cx="1257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873" y="2993036"/>
            <a:ext cx="1149177" cy="44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Kép 50">
            <a:extLst>
              <a:ext uri="{FF2B5EF4-FFF2-40B4-BE49-F238E27FC236}">
                <a16:creationId xmlns:a16="http://schemas.microsoft.com/office/drawing/2014/main" id="{8CB28E25-B6A4-443F-AE9C-01CC7970666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30791" y="2957662"/>
            <a:ext cx="1068140" cy="434038"/>
          </a:xfrm>
          <a:prstGeom prst="rect">
            <a:avLst/>
          </a:prstGeom>
        </p:spPr>
      </p:pic>
      <p:pic>
        <p:nvPicPr>
          <p:cNvPr id="53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99" y="3748775"/>
            <a:ext cx="981572" cy="69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861" y="1925739"/>
            <a:ext cx="1492553" cy="44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Kép 54">
            <a:extLst>
              <a:ext uri="{FF2B5EF4-FFF2-40B4-BE49-F238E27FC236}">
                <a16:creationId xmlns:a16="http://schemas.microsoft.com/office/drawing/2014/main" id="{9227984B-A67C-44D1-B800-7AD705B17B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1126" y="3947107"/>
            <a:ext cx="1151680" cy="403966"/>
          </a:xfrm>
          <a:prstGeom prst="rect">
            <a:avLst/>
          </a:prstGeom>
        </p:spPr>
      </p:pic>
      <p:pic>
        <p:nvPicPr>
          <p:cNvPr id="56" name="Picture 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171" y="4720643"/>
            <a:ext cx="908292" cy="63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57" y="4854495"/>
            <a:ext cx="1402071" cy="460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Kép 57">
            <a:extLst>
              <a:ext uri="{FF2B5EF4-FFF2-40B4-BE49-F238E27FC236}">
                <a16:creationId xmlns:a16="http://schemas.microsoft.com/office/drawing/2014/main" id="{8222D5D9-E4E5-4317-8E6F-968D205D0A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7657" y="4833987"/>
            <a:ext cx="453728" cy="45654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02" y="4889724"/>
            <a:ext cx="932506" cy="38976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1" y="1706621"/>
            <a:ext cx="1562830" cy="878838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B701E404-E9A3-462C-9BA4-CF1BE9CDE0C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90396" y="2932650"/>
            <a:ext cx="1762439" cy="384291"/>
          </a:xfrm>
          <a:prstGeom prst="rect">
            <a:avLst/>
          </a:prstGeom>
        </p:spPr>
      </p:pic>
      <p:pic>
        <p:nvPicPr>
          <p:cNvPr id="1026" name="Picture 2" descr="Cemix Logo_blue - Lasselsberger">
            <a:extLst>
              <a:ext uri="{FF2B5EF4-FFF2-40B4-BE49-F238E27FC236}">
                <a16:creationId xmlns:a16="http://schemas.microsoft.com/office/drawing/2014/main" id="{352CA2BD-86AC-4004-93E9-17DE8F369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31" y="2962694"/>
            <a:ext cx="1153997" cy="3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70BD7AF-69D7-4FDA-9CC4-FEF14467B71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68285" y="3983744"/>
            <a:ext cx="1494031" cy="355669"/>
          </a:xfrm>
          <a:prstGeom prst="rect">
            <a:avLst/>
          </a:prstGeom>
        </p:spPr>
      </p:pic>
      <p:pic>
        <p:nvPicPr>
          <p:cNvPr id="1028" name="Picture 4" descr="STADA">
            <a:extLst>
              <a:ext uri="{FF2B5EF4-FFF2-40B4-BE49-F238E27FC236}">
                <a16:creationId xmlns:a16="http://schemas.microsoft.com/office/drawing/2014/main" id="{0082FE80-E3F1-484D-9E8D-F1390824B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196" y="4650511"/>
            <a:ext cx="1100510" cy="86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fpro-group">
            <a:extLst>
              <a:ext uri="{FF2B5EF4-FFF2-40B4-BE49-F238E27FC236}">
                <a16:creationId xmlns:a16="http://schemas.microsoft.com/office/drawing/2014/main" id="{954AAAE1-ADFE-488C-9D36-D22773A52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062" y="5702697"/>
            <a:ext cx="986158" cy="63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öldunió - NHKV Nemzeti Hulladékgazdálkodási Koordináló és Vagyonkezelő Zrt.">
            <a:extLst>
              <a:ext uri="{FF2B5EF4-FFF2-40B4-BE49-F238E27FC236}">
                <a16:creationId xmlns:a16="http://schemas.microsoft.com/office/drawing/2014/main" id="{C42AA953-9887-4657-9C83-7A29C4811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740" y="2652122"/>
            <a:ext cx="1588913" cy="11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4B0FF40-DE64-4BB4-8CFB-DAC9C3E5705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306403" y="2955891"/>
            <a:ext cx="1068140" cy="630378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7988B68A-CE14-446B-8E77-63E69A325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403" y="3852420"/>
            <a:ext cx="1266285" cy="65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7EC439C2-F888-9BBC-53C3-EABE72E132B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228615" y="5687428"/>
            <a:ext cx="2286000" cy="552450"/>
          </a:xfrm>
          <a:prstGeom prst="rect">
            <a:avLst/>
          </a:prstGeom>
        </p:spPr>
      </p:pic>
      <p:pic>
        <p:nvPicPr>
          <p:cNvPr id="7" name="Picture 2" descr="CF Pharma">
            <a:extLst>
              <a:ext uri="{FF2B5EF4-FFF2-40B4-BE49-F238E27FC236}">
                <a16:creationId xmlns:a16="http://schemas.microsoft.com/office/drawing/2014/main" id="{C35F091F-D974-4641-0D6B-EBA061701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077" y="3819876"/>
            <a:ext cx="1072538" cy="72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SPIE Hungaria Kft. logo">
            <a:extLst>
              <a:ext uri="{FF2B5EF4-FFF2-40B4-BE49-F238E27FC236}">
                <a16:creationId xmlns:a16="http://schemas.microsoft.com/office/drawing/2014/main" id="{B235CBDD-FDD0-9F77-6B30-D33340C50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985" y="5261746"/>
            <a:ext cx="1233399" cy="123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359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1A359F20-2935-4B4F-A288-C2AE5DEC9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313" y="1526454"/>
            <a:ext cx="3045373" cy="2179017"/>
          </a:xfrm>
          <a:prstGeom prst="rect">
            <a:avLst/>
          </a:prstGeom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44C3BB7A-5D60-415E-84A2-66C3CE09B04A}"/>
              </a:ext>
            </a:extLst>
          </p:cNvPr>
          <p:cNvSpPr txBox="1">
            <a:spLocks/>
          </p:cNvSpPr>
          <p:nvPr/>
        </p:nvSpPr>
        <p:spPr>
          <a:xfrm>
            <a:off x="813817" y="1001679"/>
            <a:ext cx="9802368" cy="8856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/>
              <a:t>Mit nem old meg egy </a:t>
            </a:r>
            <a:r>
              <a:rPr lang="hu-HU" dirty="0" err="1"/>
              <a:t>workflow</a:t>
            </a:r>
            <a:r>
              <a:rPr lang="hu-HU" dirty="0"/>
              <a:t> rendszer?</a:t>
            </a:r>
          </a:p>
        </p:txBody>
      </p:sp>
      <p:sp>
        <p:nvSpPr>
          <p:cNvPr id="15" name="Cím 1">
            <a:extLst>
              <a:ext uri="{FF2B5EF4-FFF2-40B4-BE49-F238E27FC236}">
                <a16:creationId xmlns:a16="http://schemas.microsoft.com/office/drawing/2014/main" id="{42C9C9DD-E5DE-41E5-8235-25B89F0508E2}"/>
              </a:ext>
            </a:extLst>
          </p:cNvPr>
          <p:cNvSpPr txBox="1">
            <a:spLocks/>
          </p:cNvSpPr>
          <p:nvPr/>
        </p:nvSpPr>
        <p:spPr>
          <a:xfrm>
            <a:off x="556236" y="3626742"/>
            <a:ext cx="10498860" cy="8856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/>
              <a:t>Nem főz kávét, de megszervezi!</a:t>
            </a:r>
          </a:p>
        </p:txBody>
      </p:sp>
      <p:graphicFrame>
        <p:nvGraphicFramePr>
          <p:cNvPr id="3" name="Objektum 2">
            <a:extLst>
              <a:ext uri="{FF2B5EF4-FFF2-40B4-BE49-F238E27FC236}">
                <a16:creationId xmlns:a16="http://schemas.microsoft.com/office/drawing/2014/main" id="{C8AF8310-0040-302C-DEC2-37E5CDAA3B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360350"/>
              </p:ext>
            </p:extLst>
          </p:nvPr>
        </p:nvGraphicFramePr>
        <p:xfrm>
          <a:off x="813817" y="4826810"/>
          <a:ext cx="10098024" cy="1514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2190320" imgH="1828440" progId="Photoshop.Image.18">
                  <p:embed/>
                </p:oleObj>
              </mc:Choice>
              <mc:Fallback>
                <p:oleObj name="Image" r:id="rId3" imgW="12190320" imgH="1828440" progId="Photoshop.Image.18">
                  <p:embed/>
                  <p:pic>
                    <p:nvPicPr>
                      <p:cNvPr id="3" name="Objektum 2">
                        <a:extLst>
                          <a:ext uri="{FF2B5EF4-FFF2-40B4-BE49-F238E27FC236}">
                            <a16:creationId xmlns:a16="http://schemas.microsoft.com/office/drawing/2014/main" id="{C8AF8310-0040-302C-DEC2-37E5CDAA3B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3817" y="4826810"/>
                        <a:ext cx="10098024" cy="15149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274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églalap 146">
            <a:extLst>
              <a:ext uri="{FF2B5EF4-FFF2-40B4-BE49-F238E27FC236}">
                <a16:creationId xmlns:a16="http://schemas.microsoft.com/office/drawing/2014/main" id="{BE32E213-EF8D-5EFC-D3E2-A321D28B7CB4}"/>
              </a:ext>
            </a:extLst>
          </p:cNvPr>
          <p:cNvSpPr/>
          <p:nvPr/>
        </p:nvSpPr>
        <p:spPr>
          <a:xfrm>
            <a:off x="4374841" y="4942326"/>
            <a:ext cx="2226949" cy="886617"/>
          </a:xfrm>
          <a:custGeom>
            <a:avLst/>
            <a:gdLst>
              <a:gd name="connsiteX0" fmla="*/ 0 w 2226949"/>
              <a:gd name="connsiteY0" fmla="*/ 0 h 886617"/>
              <a:gd name="connsiteX1" fmla="*/ 601276 w 2226949"/>
              <a:gd name="connsiteY1" fmla="*/ 0 h 886617"/>
              <a:gd name="connsiteX2" fmla="*/ 1091205 w 2226949"/>
              <a:gd name="connsiteY2" fmla="*/ 0 h 886617"/>
              <a:gd name="connsiteX3" fmla="*/ 1603403 w 2226949"/>
              <a:gd name="connsiteY3" fmla="*/ 0 h 886617"/>
              <a:gd name="connsiteX4" fmla="*/ 2226949 w 2226949"/>
              <a:gd name="connsiteY4" fmla="*/ 0 h 886617"/>
              <a:gd name="connsiteX5" fmla="*/ 2226949 w 2226949"/>
              <a:gd name="connsiteY5" fmla="*/ 416710 h 886617"/>
              <a:gd name="connsiteX6" fmla="*/ 2226949 w 2226949"/>
              <a:gd name="connsiteY6" fmla="*/ 886617 h 886617"/>
              <a:gd name="connsiteX7" fmla="*/ 1692481 w 2226949"/>
              <a:gd name="connsiteY7" fmla="*/ 886617 h 886617"/>
              <a:gd name="connsiteX8" fmla="*/ 1158013 w 2226949"/>
              <a:gd name="connsiteY8" fmla="*/ 886617 h 886617"/>
              <a:gd name="connsiteX9" fmla="*/ 579007 w 2226949"/>
              <a:gd name="connsiteY9" fmla="*/ 886617 h 886617"/>
              <a:gd name="connsiteX10" fmla="*/ 0 w 2226949"/>
              <a:gd name="connsiteY10" fmla="*/ 886617 h 886617"/>
              <a:gd name="connsiteX11" fmla="*/ 0 w 2226949"/>
              <a:gd name="connsiteY11" fmla="*/ 425576 h 886617"/>
              <a:gd name="connsiteX12" fmla="*/ 0 w 2226949"/>
              <a:gd name="connsiteY12" fmla="*/ 0 h 886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26949" h="886617" extrusionOk="0">
                <a:moveTo>
                  <a:pt x="0" y="0"/>
                </a:moveTo>
                <a:cubicBezTo>
                  <a:pt x="254623" y="15240"/>
                  <a:pt x="382877" y="-6918"/>
                  <a:pt x="601276" y="0"/>
                </a:cubicBezTo>
                <a:cubicBezTo>
                  <a:pt x="819675" y="6918"/>
                  <a:pt x="968061" y="8191"/>
                  <a:pt x="1091205" y="0"/>
                </a:cubicBezTo>
                <a:cubicBezTo>
                  <a:pt x="1214349" y="-8191"/>
                  <a:pt x="1406212" y="-23820"/>
                  <a:pt x="1603403" y="0"/>
                </a:cubicBezTo>
                <a:cubicBezTo>
                  <a:pt x="1800594" y="23820"/>
                  <a:pt x="2094503" y="-12769"/>
                  <a:pt x="2226949" y="0"/>
                </a:cubicBezTo>
                <a:cubicBezTo>
                  <a:pt x="2234619" y="171293"/>
                  <a:pt x="2206585" y="325775"/>
                  <a:pt x="2226949" y="416710"/>
                </a:cubicBezTo>
                <a:cubicBezTo>
                  <a:pt x="2247314" y="507645"/>
                  <a:pt x="2234239" y="687986"/>
                  <a:pt x="2226949" y="886617"/>
                </a:cubicBezTo>
                <a:cubicBezTo>
                  <a:pt x="2062269" y="894534"/>
                  <a:pt x="1939796" y="901111"/>
                  <a:pt x="1692481" y="886617"/>
                </a:cubicBezTo>
                <a:cubicBezTo>
                  <a:pt x="1445166" y="872123"/>
                  <a:pt x="1298666" y="860307"/>
                  <a:pt x="1158013" y="886617"/>
                </a:cubicBezTo>
                <a:cubicBezTo>
                  <a:pt x="1017360" y="912927"/>
                  <a:pt x="791110" y="897965"/>
                  <a:pt x="579007" y="886617"/>
                </a:cubicBezTo>
                <a:cubicBezTo>
                  <a:pt x="366904" y="875269"/>
                  <a:pt x="173945" y="886236"/>
                  <a:pt x="0" y="886617"/>
                </a:cubicBezTo>
                <a:cubicBezTo>
                  <a:pt x="-13311" y="679824"/>
                  <a:pt x="-12706" y="609154"/>
                  <a:pt x="0" y="425576"/>
                </a:cubicBezTo>
                <a:cubicBezTo>
                  <a:pt x="12706" y="241998"/>
                  <a:pt x="-14760" y="153619"/>
                  <a:pt x="0" y="0"/>
                </a:cubicBezTo>
                <a:close/>
              </a:path>
            </a:pathLst>
          </a:custGeom>
          <a:noFill/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7940715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600" dirty="0"/>
          </a:p>
        </p:txBody>
      </p:sp>
      <p:sp>
        <p:nvSpPr>
          <p:cNvPr id="3" name="Folyamatábra: Döntés 2">
            <a:extLst>
              <a:ext uri="{FF2B5EF4-FFF2-40B4-BE49-F238E27FC236}">
                <a16:creationId xmlns:a16="http://schemas.microsoft.com/office/drawing/2014/main" id="{4C44EF4E-E506-8E79-A846-E038785A187E}"/>
              </a:ext>
            </a:extLst>
          </p:cNvPr>
          <p:cNvSpPr/>
          <p:nvPr/>
        </p:nvSpPr>
        <p:spPr>
          <a:xfrm>
            <a:off x="1460897" y="2161153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54685 w 1783080"/>
              <a:gd name="connsiteY7" fmla="*/ 85913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08510" y="433407"/>
                  <a:pt x="263906" y="418883"/>
                  <a:pt x="463601" y="273101"/>
                </a:cubicBezTo>
                <a:cubicBezTo>
                  <a:pt x="663296" y="127319"/>
                  <a:pt x="761921" y="96174"/>
                  <a:pt x="891540" y="0"/>
                </a:cubicBezTo>
                <a:cubicBezTo>
                  <a:pt x="986238" y="81462"/>
                  <a:pt x="1162699" y="146217"/>
                  <a:pt x="1310564" y="267411"/>
                </a:cubicBezTo>
                <a:cubicBezTo>
                  <a:pt x="1458429" y="388605"/>
                  <a:pt x="1614518" y="451120"/>
                  <a:pt x="1783080" y="568960"/>
                </a:cubicBezTo>
                <a:cubicBezTo>
                  <a:pt x="1603630" y="662060"/>
                  <a:pt x="1503743" y="758851"/>
                  <a:pt x="1355141" y="842061"/>
                </a:cubicBezTo>
                <a:cubicBezTo>
                  <a:pt x="1206539" y="925270"/>
                  <a:pt x="1046952" y="1044192"/>
                  <a:pt x="891540" y="1137920"/>
                </a:cubicBezTo>
                <a:cubicBezTo>
                  <a:pt x="757627" y="1079733"/>
                  <a:pt x="535568" y="929771"/>
                  <a:pt x="454685" y="859130"/>
                </a:cubicBezTo>
                <a:cubicBezTo>
                  <a:pt x="373802" y="788488"/>
                  <a:pt x="223795" y="715555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034" y="472961"/>
                  <a:pt x="267437" y="418500"/>
                  <a:pt x="436855" y="290170"/>
                </a:cubicBezTo>
                <a:cubicBezTo>
                  <a:pt x="606272" y="161839"/>
                  <a:pt x="766379" y="66851"/>
                  <a:pt x="891540" y="0"/>
                </a:cubicBezTo>
                <a:cubicBezTo>
                  <a:pt x="1065152" y="129996"/>
                  <a:pt x="1268823" y="216036"/>
                  <a:pt x="1355141" y="295859"/>
                </a:cubicBezTo>
                <a:cubicBezTo>
                  <a:pt x="1441459" y="375682"/>
                  <a:pt x="1589680" y="441261"/>
                  <a:pt x="1783080" y="568960"/>
                </a:cubicBezTo>
                <a:cubicBezTo>
                  <a:pt x="1648859" y="683961"/>
                  <a:pt x="1500374" y="745262"/>
                  <a:pt x="1355141" y="842061"/>
                </a:cubicBezTo>
                <a:cubicBezTo>
                  <a:pt x="1209908" y="938860"/>
                  <a:pt x="1026954" y="1047784"/>
                  <a:pt x="891540" y="1137920"/>
                </a:cubicBezTo>
                <a:cubicBezTo>
                  <a:pt x="707172" y="1019721"/>
                  <a:pt x="567886" y="901748"/>
                  <a:pt x="463601" y="864819"/>
                </a:cubicBezTo>
                <a:cubicBezTo>
                  <a:pt x="359316" y="827890"/>
                  <a:pt x="103465" y="64784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Van kérdés?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BF8BF004-3964-84C3-FFDE-DC2010C2CA53}"/>
              </a:ext>
            </a:extLst>
          </p:cNvPr>
          <p:cNvSpPr/>
          <p:nvPr/>
        </p:nvSpPr>
        <p:spPr>
          <a:xfrm>
            <a:off x="4582424" y="2293232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41841 w 1869440"/>
              <a:gd name="connsiteY1" fmla="*/ 0 h 873761"/>
              <a:gd name="connsiteX2" fmla="*/ 1264988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28143 h 873761"/>
              <a:gd name="connsiteX5" fmla="*/ 1869440 w 1869440"/>
              <a:gd name="connsiteY5" fmla="*/ 873761 h 873761"/>
              <a:gd name="connsiteX6" fmla="*/ 1227599 w 1869440"/>
              <a:gd name="connsiteY6" fmla="*/ 873761 h 873761"/>
              <a:gd name="connsiteX7" fmla="*/ 641841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36881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288166" y="23747"/>
                  <a:pt x="463567" y="-29244"/>
                  <a:pt x="641841" y="0"/>
                </a:cubicBezTo>
                <a:cubicBezTo>
                  <a:pt x="820115" y="29244"/>
                  <a:pt x="963364" y="1712"/>
                  <a:pt x="1264988" y="0"/>
                </a:cubicBezTo>
                <a:cubicBezTo>
                  <a:pt x="1566612" y="-1712"/>
                  <a:pt x="1634873" y="10016"/>
                  <a:pt x="1869440" y="0"/>
                </a:cubicBezTo>
                <a:cubicBezTo>
                  <a:pt x="1867912" y="141274"/>
                  <a:pt x="1872493" y="297996"/>
                  <a:pt x="1869440" y="428143"/>
                </a:cubicBezTo>
                <a:cubicBezTo>
                  <a:pt x="1866387" y="558290"/>
                  <a:pt x="1870612" y="654905"/>
                  <a:pt x="1869440" y="873761"/>
                </a:cubicBezTo>
                <a:cubicBezTo>
                  <a:pt x="1707686" y="862104"/>
                  <a:pt x="1498299" y="893638"/>
                  <a:pt x="1227599" y="873761"/>
                </a:cubicBezTo>
                <a:cubicBezTo>
                  <a:pt x="956899" y="853884"/>
                  <a:pt x="896871" y="866679"/>
                  <a:pt x="641841" y="873761"/>
                </a:cubicBezTo>
                <a:cubicBezTo>
                  <a:pt x="386811" y="880843"/>
                  <a:pt x="164326" y="904892"/>
                  <a:pt x="0" y="873761"/>
                </a:cubicBezTo>
                <a:cubicBezTo>
                  <a:pt x="12538" y="673059"/>
                  <a:pt x="9555" y="613604"/>
                  <a:pt x="0" y="436881"/>
                </a:cubicBezTo>
                <a:cubicBezTo>
                  <a:pt x="-9555" y="260158"/>
                  <a:pt x="13559" y="173029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55680" y="13617"/>
                  <a:pt x="380544" y="-3629"/>
                  <a:pt x="660535" y="0"/>
                </a:cubicBezTo>
                <a:cubicBezTo>
                  <a:pt x="940527" y="3629"/>
                  <a:pt x="1074900" y="-5699"/>
                  <a:pt x="1227599" y="0"/>
                </a:cubicBezTo>
                <a:cubicBezTo>
                  <a:pt x="1380298" y="5699"/>
                  <a:pt x="1622140" y="-23539"/>
                  <a:pt x="1869440" y="0"/>
                </a:cubicBezTo>
                <a:cubicBezTo>
                  <a:pt x="1863812" y="145558"/>
                  <a:pt x="1865133" y="222634"/>
                  <a:pt x="1869440" y="428143"/>
                </a:cubicBezTo>
                <a:cubicBezTo>
                  <a:pt x="1873747" y="633652"/>
                  <a:pt x="1863007" y="690502"/>
                  <a:pt x="1869440" y="873761"/>
                </a:cubicBezTo>
                <a:cubicBezTo>
                  <a:pt x="1711552" y="865828"/>
                  <a:pt x="1416063" y="843042"/>
                  <a:pt x="1208905" y="873761"/>
                </a:cubicBezTo>
                <a:cubicBezTo>
                  <a:pt x="1001748" y="904480"/>
                  <a:pt x="793234" y="883382"/>
                  <a:pt x="623147" y="873761"/>
                </a:cubicBezTo>
                <a:cubicBezTo>
                  <a:pt x="453060" y="864140"/>
                  <a:pt x="304490" y="898826"/>
                  <a:pt x="0" y="873761"/>
                </a:cubicBezTo>
                <a:cubicBezTo>
                  <a:pt x="22043" y="732196"/>
                  <a:pt x="19479" y="553524"/>
                  <a:pt x="0" y="428143"/>
                </a:cubicBezTo>
                <a:cubicBezTo>
                  <a:pt x="-19479" y="302762"/>
                  <a:pt x="11092" y="137773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7940715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Szünetben </a:t>
            </a:r>
          </a:p>
          <a:p>
            <a:pPr algn="ctr"/>
            <a:r>
              <a:rPr lang="hu-HU" sz="1600" dirty="0"/>
              <a:t>beszélgessünk</a:t>
            </a:r>
          </a:p>
        </p:txBody>
      </p:sp>
      <p:sp>
        <p:nvSpPr>
          <p:cNvPr id="6" name="Folyamatábra: Döntés 5">
            <a:extLst>
              <a:ext uri="{FF2B5EF4-FFF2-40B4-BE49-F238E27FC236}">
                <a16:creationId xmlns:a16="http://schemas.microsoft.com/office/drawing/2014/main" id="{E47116E1-4FD6-4A86-CDF3-03BB7DD7EFA4}"/>
              </a:ext>
            </a:extLst>
          </p:cNvPr>
          <p:cNvSpPr/>
          <p:nvPr/>
        </p:nvSpPr>
        <p:spPr>
          <a:xfrm>
            <a:off x="4625604" y="3476538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45770 w 1783080"/>
              <a:gd name="connsiteY7" fmla="*/ 85344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0212" y="457898"/>
                  <a:pt x="287993" y="408456"/>
                  <a:pt x="463601" y="273101"/>
                </a:cubicBezTo>
                <a:cubicBezTo>
                  <a:pt x="639209" y="137745"/>
                  <a:pt x="683970" y="127250"/>
                  <a:pt x="891540" y="0"/>
                </a:cubicBezTo>
                <a:cubicBezTo>
                  <a:pt x="1037019" y="100145"/>
                  <a:pt x="1141868" y="149110"/>
                  <a:pt x="1310564" y="267411"/>
                </a:cubicBezTo>
                <a:cubicBezTo>
                  <a:pt x="1479260" y="385712"/>
                  <a:pt x="1624691" y="463771"/>
                  <a:pt x="1783080" y="568960"/>
                </a:cubicBezTo>
                <a:cubicBezTo>
                  <a:pt x="1664783" y="645296"/>
                  <a:pt x="1508119" y="735090"/>
                  <a:pt x="1355141" y="842061"/>
                </a:cubicBezTo>
                <a:cubicBezTo>
                  <a:pt x="1202163" y="949032"/>
                  <a:pt x="1103494" y="991012"/>
                  <a:pt x="891540" y="1137920"/>
                </a:cubicBezTo>
                <a:cubicBezTo>
                  <a:pt x="749267" y="1076548"/>
                  <a:pt x="601726" y="940902"/>
                  <a:pt x="445770" y="853440"/>
                </a:cubicBezTo>
                <a:cubicBezTo>
                  <a:pt x="289814" y="765978"/>
                  <a:pt x="226548" y="699608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130" y="433869"/>
                  <a:pt x="370115" y="356389"/>
                  <a:pt x="454685" y="278790"/>
                </a:cubicBezTo>
                <a:cubicBezTo>
                  <a:pt x="539255" y="201191"/>
                  <a:pt x="773766" y="83444"/>
                  <a:pt x="891540" y="0"/>
                </a:cubicBezTo>
                <a:cubicBezTo>
                  <a:pt x="1023387" y="91833"/>
                  <a:pt x="1213662" y="186760"/>
                  <a:pt x="1319479" y="273101"/>
                </a:cubicBezTo>
                <a:cubicBezTo>
                  <a:pt x="1425296" y="359441"/>
                  <a:pt x="1641135" y="488737"/>
                  <a:pt x="1783080" y="568960"/>
                </a:cubicBezTo>
                <a:cubicBezTo>
                  <a:pt x="1652026" y="671798"/>
                  <a:pt x="1459673" y="805974"/>
                  <a:pt x="1346225" y="847750"/>
                </a:cubicBezTo>
                <a:cubicBezTo>
                  <a:pt x="1232777" y="889526"/>
                  <a:pt x="1114419" y="992630"/>
                  <a:pt x="891540" y="1137920"/>
                </a:cubicBezTo>
                <a:cubicBezTo>
                  <a:pt x="763294" y="1061836"/>
                  <a:pt x="563343" y="915161"/>
                  <a:pt x="445770" y="853440"/>
                </a:cubicBezTo>
                <a:cubicBezTo>
                  <a:pt x="328197" y="791719"/>
                  <a:pt x="213638" y="68849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835623158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Tudom a választ?</a:t>
            </a:r>
          </a:p>
        </p:txBody>
      </p: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9502C2CA-0EB9-BBBC-FACF-00329D75FAD0}"/>
              </a:ext>
            </a:extLst>
          </p:cNvPr>
          <p:cNvCxnSpPr>
            <a:cxnSpLocks/>
            <a:stCxn id="20" idx="2"/>
            <a:endCxn id="3" idx="0"/>
          </p:cNvCxnSpPr>
          <p:nvPr/>
        </p:nvCxnSpPr>
        <p:spPr>
          <a:xfrm>
            <a:off x="2352437" y="1373524"/>
            <a:ext cx="0" cy="7876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E1334494-5077-C605-007B-C79B12A0CB4C}"/>
              </a:ext>
            </a:extLst>
          </p:cNvPr>
          <p:cNvCxnSpPr>
            <a:cxnSpLocks/>
            <a:stCxn id="3" idx="3"/>
            <a:endCxn id="5" idx="1"/>
          </p:cNvCxnSpPr>
          <p:nvPr/>
        </p:nvCxnSpPr>
        <p:spPr>
          <a:xfrm>
            <a:off x="3243977" y="2730113"/>
            <a:ext cx="133844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81F29AFB-586E-02DA-E120-AF980713D868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5517144" y="3166993"/>
            <a:ext cx="0" cy="3095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olyamatábra: Befejezés 19">
            <a:extLst>
              <a:ext uri="{FF2B5EF4-FFF2-40B4-BE49-F238E27FC236}">
                <a16:creationId xmlns:a16="http://schemas.microsoft.com/office/drawing/2014/main" id="{DED7E645-B30B-638A-A5D5-BC1BBB265B5A}"/>
              </a:ext>
            </a:extLst>
          </p:cNvPr>
          <p:cNvSpPr/>
          <p:nvPr/>
        </p:nvSpPr>
        <p:spPr>
          <a:xfrm>
            <a:off x="1372634" y="465474"/>
            <a:ext cx="1959606" cy="908050"/>
          </a:xfrm>
          <a:custGeom>
            <a:avLst/>
            <a:gdLst>
              <a:gd name="connsiteX0" fmla="*/ 315260 w 1959606"/>
              <a:gd name="connsiteY0" fmla="*/ 0 h 908050"/>
              <a:gd name="connsiteX1" fmla="*/ 953221 w 1959606"/>
              <a:gd name="connsiteY1" fmla="*/ 0 h 908050"/>
              <a:gd name="connsiteX2" fmla="*/ 1644345 w 1959606"/>
              <a:gd name="connsiteY2" fmla="*/ 0 h 908050"/>
              <a:gd name="connsiteX3" fmla="*/ 1959606 w 1959606"/>
              <a:gd name="connsiteY3" fmla="*/ 454025 h 908050"/>
              <a:gd name="connsiteX4" fmla="*/ 1644345 w 1959606"/>
              <a:gd name="connsiteY4" fmla="*/ 908050 h 908050"/>
              <a:gd name="connsiteX5" fmla="*/ 966512 w 1959606"/>
              <a:gd name="connsiteY5" fmla="*/ 908050 h 908050"/>
              <a:gd name="connsiteX6" fmla="*/ 315260 w 1959606"/>
              <a:gd name="connsiteY6" fmla="*/ 908050 h 908050"/>
              <a:gd name="connsiteX7" fmla="*/ 0 w 1959606"/>
              <a:gd name="connsiteY7" fmla="*/ 454025 h 908050"/>
              <a:gd name="connsiteX8" fmla="*/ 315260 w 1959606"/>
              <a:gd name="connsiteY8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06" h="908050" fill="none" extrusionOk="0">
                <a:moveTo>
                  <a:pt x="315260" y="0"/>
                </a:moveTo>
                <a:cubicBezTo>
                  <a:pt x="594721" y="-6511"/>
                  <a:pt x="783841" y="-688"/>
                  <a:pt x="953221" y="0"/>
                </a:cubicBezTo>
                <a:cubicBezTo>
                  <a:pt x="1122601" y="688"/>
                  <a:pt x="1374060" y="-33780"/>
                  <a:pt x="1644345" y="0"/>
                </a:cubicBezTo>
                <a:cubicBezTo>
                  <a:pt x="1824221" y="32221"/>
                  <a:pt x="1953124" y="234157"/>
                  <a:pt x="1959606" y="454025"/>
                </a:cubicBezTo>
                <a:cubicBezTo>
                  <a:pt x="1977638" y="722704"/>
                  <a:pt x="1845390" y="934093"/>
                  <a:pt x="1644345" y="908050"/>
                </a:cubicBezTo>
                <a:cubicBezTo>
                  <a:pt x="1318608" y="940625"/>
                  <a:pt x="1138216" y="890313"/>
                  <a:pt x="966512" y="908050"/>
                </a:cubicBezTo>
                <a:cubicBezTo>
                  <a:pt x="794808" y="925787"/>
                  <a:pt x="494085" y="887249"/>
                  <a:pt x="315260" y="908050"/>
                </a:cubicBezTo>
                <a:cubicBezTo>
                  <a:pt x="162391" y="919695"/>
                  <a:pt x="47933" y="712915"/>
                  <a:pt x="0" y="454025"/>
                </a:cubicBezTo>
                <a:cubicBezTo>
                  <a:pt x="-10935" y="193034"/>
                  <a:pt x="153224" y="-39335"/>
                  <a:pt x="315260" y="0"/>
                </a:cubicBezTo>
                <a:close/>
              </a:path>
              <a:path w="1959606" h="908050" stroke="0" extrusionOk="0">
                <a:moveTo>
                  <a:pt x="315260" y="0"/>
                </a:moveTo>
                <a:cubicBezTo>
                  <a:pt x="493495" y="2059"/>
                  <a:pt x="649539" y="-21737"/>
                  <a:pt x="979803" y="0"/>
                </a:cubicBezTo>
                <a:cubicBezTo>
                  <a:pt x="1310067" y="21737"/>
                  <a:pt x="1375881" y="29809"/>
                  <a:pt x="1644345" y="0"/>
                </a:cubicBezTo>
                <a:cubicBezTo>
                  <a:pt x="1834462" y="13732"/>
                  <a:pt x="1954731" y="179018"/>
                  <a:pt x="1959606" y="454025"/>
                </a:cubicBezTo>
                <a:cubicBezTo>
                  <a:pt x="1975775" y="719814"/>
                  <a:pt x="1824357" y="921336"/>
                  <a:pt x="1644345" y="908050"/>
                </a:cubicBezTo>
                <a:cubicBezTo>
                  <a:pt x="1500722" y="923512"/>
                  <a:pt x="1179085" y="909525"/>
                  <a:pt x="1019675" y="908050"/>
                </a:cubicBezTo>
                <a:cubicBezTo>
                  <a:pt x="860265" y="906576"/>
                  <a:pt x="507108" y="920938"/>
                  <a:pt x="315260" y="908050"/>
                </a:cubicBezTo>
                <a:cubicBezTo>
                  <a:pt x="146104" y="921528"/>
                  <a:pt x="12912" y="728372"/>
                  <a:pt x="0" y="454025"/>
                </a:cubicBezTo>
                <a:cubicBezTo>
                  <a:pt x="-34884" y="196331"/>
                  <a:pt x="179163" y="-7131"/>
                  <a:pt x="315260" y="0"/>
                </a:cubicBezTo>
                <a:close/>
              </a:path>
            </a:pathLst>
          </a:custGeom>
          <a:solidFill>
            <a:srgbClr val="BD1F2D"/>
          </a:solidFill>
          <a:ln w="69850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Termina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Köszönöm a figyelmet</a:t>
            </a:r>
          </a:p>
        </p:txBody>
      </p: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55C95D6F-45F9-6E38-84CE-D833C367EE31}"/>
              </a:ext>
            </a:extLst>
          </p:cNvPr>
          <p:cNvCxnSpPr>
            <a:cxnSpLocks/>
            <a:stCxn id="6" idx="2"/>
            <a:endCxn id="44" idx="0"/>
          </p:cNvCxnSpPr>
          <p:nvPr/>
        </p:nvCxnSpPr>
        <p:spPr>
          <a:xfrm>
            <a:off x="5517144" y="4614458"/>
            <a:ext cx="0" cy="3416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églalap 23">
            <a:extLst>
              <a:ext uri="{FF2B5EF4-FFF2-40B4-BE49-F238E27FC236}">
                <a16:creationId xmlns:a16="http://schemas.microsoft.com/office/drawing/2014/main" id="{398D8A52-32E3-15FD-2C88-59A19263FF91}"/>
              </a:ext>
            </a:extLst>
          </p:cNvPr>
          <p:cNvSpPr/>
          <p:nvPr/>
        </p:nvSpPr>
        <p:spPr>
          <a:xfrm>
            <a:off x="7703316" y="3608617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60535 w 1869440"/>
              <a:gd name="connsiteY1" fmla="*/ 0 h 873761"/>
              <a:gd name="connsiteX2" fmla="*/ 1283682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10668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41841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54356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223817" y="16393"/>
                  <a:pt x="453608" y="-30200"/>
                  <a:pt x="660535" y="0"/>
                </a:cubicBezTo>
                <a:cubicBezTo>
                  <a:pt x="867463" y="30200"/>
                  <a:pt x="1126576" y="9489"/>
                  <a:pt x="1283682" y="0"/>
                </a:cubicBezTo>
                <a:cubicBezTo>
                  <a:pt x="1440788" y="-9489"/>
                  <a:pt x="1717711" y="27031"/>
                  <a:pt x="1869440" y="0"/>
                </a:cubicBezTo>
                <a:cubicBezTo>
                  <a:pt x="1850356" y="93651"/>
                  <a:pt x="1852614" y="250375"/>
                  <a:pt x="1869440" y="410668"/>
                </a:cubicBezTo>
                <a:cubicBezTo>
                  <a:pt x="1886266" y="570961"/>
                  <a:pt x="1892369" y="698741"/>
                  <a:pt x="1869440" y="873761"/>
                </a:cubicBezTo>
                <a:cubicBezTo>
                  <a:pt x="1698695" y="879060"/>
                  <a:pt x="1495421" y="879574"/>
                  <a:pt x="1246293" y="873761"/>
                </a:cubicBezTo>
                <a:cubicBezTo>
                  <a:pt x="997165" y="867948"/>
                  <a:pt x="776038" y="857506"/>
                  <a:pt x="641841" y="873761"/>
                </a:cubicBezTo>
                <a:cubicBezTo>
                  <a:pt x="507644" y="890016"/>
                  <a:pt x="277733" y="880355"/>
                  <a:pt x="0" y="873761"/>
                </a:cubicBezTo>
                <a:cubicBezTo>
                  <a:pt x="-19179" y="742477"/>
                  <a:pt x="-13985" y="610472"/>
                  <a:pt x="0" y="454356"/>
                </a:cubicBezTo>
                <a:cubicBezTo>
                  <a:pt x="13985" y="298240"/>
                  <a:pt x="-11911" y="125585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06085" y="18889"/>
                  <a:pt x="336545" y="-13855"/>
                  <a:pt x="623147" y="0"/>
                </a:cubicBezTo>
                <a:cubicBezTo>
                  <a:pt x="909749" y="13855"/>
                  <a:pt x="1027857" y="-20405"/>
                  <a:pt x="1227599" y="0"/>
                </a:cubicBezTo>
                <a:cubicBezTo>
                  <a:pt x="1427341" y="20405"/>
                  <a:pt x="1629363" y="23517"/>
                  <a:pt x="1869440" y="0"/>
                </a:cubicBezTo>
                <a:cubicBezTo>
                  <a:pt x="1850127" y="192661"/>
                  <a:pt x="1876717" y="253241"/>
                  <a:pt x="1869440" y="419405"/>
                </a:cubicBezTo>
                <a:cubicBezTo>
                  <a:pt x="1862163" y="585570"/>
                  <a:pt x="1884596" y="756157"/>
                  <a:pt x="1869440" y="873761"/>
                </a:cubicBezTo>
                <a:cubicBezTo>
                  <a:pt x="1742891" y="870338"/>
                  <a:pt x="1438649" y="875103"/>
                  <a:pt x="1283682" y="873761"/>
                </a:cubicBezTo>
                <a:cubicBezTo>
                  <a:pt x="1128715" y="872419"/>
                  <a:pt x="813498" y="875043"/>
                  <a:pt x="641841" y="873761"/>
                </a:cubicBezTo>
                <a:cubicBezTo>
                  <a:pt x="470184" y="872479"/>
                  <a:pt x="156635" y="857126"/>
                  <a:pt x="0" y="873761"/>
                </a:cubicBezTo>
                <a:cubicBezTo>
                  <a:pt x="-19582" y="704276"/>
                  <a:pt x="3276" y="595731"/>
                  <a:pt x="0" y="436881"/>
                </a:cubicBezTo>
                <a:cubicBezTo>
                  <a:pt x="-3276" y="278031"/>
                  <a:pt x="-10806" y="208066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31389624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Megválaszolom</a:t>
            </a:r>
          </a:p>
        </p:txBody>
      </p:sp>
      <p:cxnSp>
        <p:nvCxnSpPr>
          <p:cNvPr id="26" name="Egyenes összekötő nyíllal 25">
            <a:extLst>
              <a:ext uri="{FF2B5EF4-FFF2-40B4-BE49-F238E27FC236}">
                <a16:creationId xmlns:a16="http://schemas.microsoft.com/office/drawing/2014/main" id="{47854E7C-345C-6007-5568-9A92F7F29CF0}"/>
              </a:ext>
            </a:extLst>
          </p:cNvPr>
          <p:cNvCxnSpPr>
            <a:cxnSpLocks/>
            <a:stCxn id="6" idx="3"/>
            <a:endCxn id="24" idx="1"/>
          </p:cNvCxnSpPr>
          <p:nvPr/>
        </p:nvCxnSpPr>
        <p:spPr>
          <a:xfrm>
            <a:off x="6408684" y="4045498"/>
            <a:ext cx="12946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églalap 29">
            <a:extLst>
              <a:ext uri="{FF2B5EF4-FFF2-40B4-BE49-F238E27FC236}">
                <a16:creationId xmlns:a16="http://schemas.microsoft.com/office/drawing/2014/main" id="{E2C65B0F-B4D7-9321-5848-D284703A8D67}"/>
              </a:ext>
            </a:extLst>
          </p:cNvPr>
          <p:cNvSpPr/>
          <p:nvPr/>
        </p:nvSpPr>
        <p:spPr>
          <a:xfrm>
            <a:off x="7670981" y="4967348"/>
            <a:ext cx="1957070" cy="873761"/>
          </a:xfrm>
          <a:custGeom>
            <a:avLst/>
            <a:gdLst>
              <a:gd name="connsiteX0" fmla="*/ 0 w 1957070"/>
              <a:gd name="connsiteY0" fmla="*/ 0 h 873761"/>
              <a:gd name="connsiteX1" fmla="*/ 671927 w 1957070"/>
              <a:gd name="connsiteY1" fmla="*/ 0 h 873761"/>
              <a:gd name="connsiteX2" fmla="*/ 1324284 w 1957070"/>
              <a:gd name="connsiteY2" fmla="*/ 0 h 873761"/>
              <a:gd name="connsiteX3" fmla="*/ 1957070 w 1957070"/>
              <a:gd name="connsiteY3" fmla="*/ 0 h 873761"/>
              <a:gd name="connsiteX4" fmla="*/ 1957070 w 1957070"/>
              <a:gd name="connsiteY4" fmla="*/ 445618 h 873761"/>
              <a:gd name="connsiteX5" fmla="*/ 1957070 w 1957070"/>
              <a:gd name="connsiteY5" fmla="*/ 873761 h 873761"/>
              <a:gd name="connsiteX6" fmla="*/ 1304713 w 1957070"/>
              <a:gd name="connsiteY6" fmla="*/ 873761 h 873761"/>
              <a:gd name="connsiteX7" fmla="*/ 711069 w 1957070"/>
              <a:gd name="connsiteY7" fmla="*/ 873761 h 873761"/>
              <a:gd name="connsiteX8" fmla="*/ 0 w 1957070"/>
              <a:gd name="connsiteY8" fmla="*/ 873761 h 873761"/>
              <a:gd name="connsiteX9" fmla="*/ 0 w 1957070"/>
              <a:gd name="connsiteY9" fmla="*/ 436881 h 873761"/>
              <a:gd name="connsiteX10" fmla="*/ 0 w 195707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57070" h="873761" fill="none" extrusionOk="0">
                <a:moveTo>
                  <a:pt x="0" y="0"/>
                </a:moveTo>
                <a:cubicBezTo>
                  <a:pt x="227748" y="-28891"/>
                  <a:pt x="340003" y="-25365"/>
                  <a:pt x="671927" y="0"/>
                </a:cubicBezTo>
                <a:cubicBezTo>
                  <a:pt x="1003851" y="25365"/>
                  <a:pt x="1138597" y="-30278"/>
                  <a:pt x="1324284" y="0"/>
                </a:cubicBezTo>
                <a:cubicBezTo>
                  <a:pt x="1509971" y="30278"/>
                  <a:pt x="1701027" y="-6168"/>
                  <a:pt x="1957070" y="0"/>
                </a:cubicBezTo>
                <a:cubicBezTo>
                  <a:pt x="1938571" y="211660"/>
                  <a:pt x="1973667" y="334294"/>
                  <a:pt x="1957070" y="445618"/>
                </a:cubicBezTo>
                <a:cubicBezTo>
                  <a:pt x="1940473" y="556942"/>
                  <a:pt x="1965234" y="752329"/>
                  <a:pt x="1957070" y="873761"/>
                </a:cubicBezTo>
                <a:cubicBezTo>
                  <a:pt x="1702927" y="884146"/>
                  <a:pt x="1513427" y="847755"/>
                  <a:pt x="1304713" y="873761"/>
                </a:cubicBezTo>
                <a:cubicBezTo>
                  <a:pt x="1095999" y="899767"/>
                  <a:pt x="919170" y="898447"/>
                  <a:pt x="711069" y="873761"/>
                </a:cubicBezTo>
                <a:cubicBezTo>
                  <a:pt x="502968" y="849075"/>
                  <a:pt x="142944" y="852284"/>
                  <a:pt x="0" y="873761"/>
                </a:cubicBezTo>
                <a:cubicBezTo>
                  <a:pt x="19464" y="783258"/>
                  <a:pt x="2253" y="601796"/>
                  <a:pt x="0" y="436881"/>
                </a:cubicBezTo>
                <a:cubicBezTo>
                  <a:pt x="-2253" y="271966"/>
                  <a:pt x="1892" y="95898"/>
                  <a:pt x="0" y="0"/>
                </a:cubicBezTo>
                <a:close/>
              </a:path>
              <a:path w="1957070" h="873761" stroke="0" extrusionOk="0">
                <a:moveTo>
                  <a:pt x="0" y="0"/>
                </a:moveTo>
                <a:cubicBezTo>
                  <a:pt x="146202" y="-13265"/>
                  <a:pt x="322723" y="-24330"/>
                  <a:pt x="613215" y="0"/>
                </a:cubicBezTo>
                <a:cubicBezTo>
                  <a:pt x="903707" y="24330"/>
                  <a:pt x="975791" y="24588"/>
                  <a:pt x="1226431" y="0"/>
                </a:cubicBezTo>
                <a:cubicBezTo>
                  <a:pt x="1477071" y="-24588"/>
                  <a:pt x="1771265" y="17776"/>
                  <a:pt x="1957070" y="0"/>
                </a:cubicBezTo>
                <a:cubicBezTo>
                  <a:pt x="1975893" y="112210"/>
                  <a:pt x="1961683" y="231701"/>
                  <a:pt x="1957070" y="454356"/>
                </a:cubicBezTo>
                <a:cubicBezTo>
                  <a:pt x="1952457" y="677011"/>
                  <a:pt x="1963588" y="770592"/>
                  <a:pt x="1957070" y="873761"/>
                </a:cubicBezTo>
                <a:cubicBezTo>
                  <a:pt x="1812480" y="904885"/>
                  <a:pt x="1543025" y="841513"/>
                  <a:pt x="1265572" y="873761"/>
                </a:cubicBezTo>
                <a:cubicBezTo>
                  <a:pt x="988119" y="906009"/>
                  <a:pt x="862235" y="896313"/>
                  <a:pt x="632786" y="873761"/>
                </a:cubicBezTo>
                <a:cubicBezTo>
                  <a:pt x="403337" y="851209"/>
                  <a:pt x="197184" y="896920"/>
                  <a:pt x="0" y="873761"/>
                </a:cubicBezTo>
                <a:cubicBezTo>
                  <a:pt x="-19111" y="689771"/>
                  <a:pt x="-16719" y="568663"/>
                  <a:pt x="0" y="445618"/>
                </a:cubicBezTo>
                <a:cubicBezTo>
                  <a:pt x="16719" y="322573"/>
                  <a:pt x="16620" y="21457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24044683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Következő kérdés</a:t>
            </a:r>
          </a:p>
        </p:txBody>
      </p: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0E7E0AF5-751F-0CC2-03D3-F9B37A554ED5}"/>
              </a:ext>
            </a:extLst>
          </p:cNvPr>
          <p:cNvCxnSpPr>
            <a:cxnSpLocks/>
            <a:stCxn id="24" idx="2"/>
            <a:endCxn id="30" idx="0"/>
          </p:cNvCxnSpPr>
          <p:nvPr/>
        </p:nvCxnSpPr>
        <p:spPr>
          <a:xfrm>
            <a:off x="8638036" y="4482378"/>
            <a:ext cx="11480" cy="4849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gyenes összekötő nyíllal 33">
            <a:extLst>
              <a:ext uri="{FF2B5EF4-FFF2-40B4-BE49-F238E27FC236}">
                <a16:creationId xmlns:a16="http://schemas.microsoft.com/office/drawing/2014/main" id="{78710792-2B1A-F1BC-552F-5A74DBA71973}"/>
              </a:ext>
            </a:extLst>
          </p:cNvPr>
          <p:cNvCxnSpPr>
            <a:cxnSpLocks/>
            <a:stCxn id="3" idx="2"/>
            <a:endCxn id="43" idx="0"/>
          </p:cNvCxnSpPr>
          <p:nvPr/>
        </p:nvCxnSpPr>
        <p:spPr>
          <a:xfrm>
            <a:off x="2352437" y="3299073"/>
            <a:ext cx="2083" cy="16511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nyíllal 35">
            <a:extLst>
              <a:ext uri="{FF2B5EF4-FFF2-40B4-BE49-F238E27FC236}">
                <a16:creationId xmlns:a16="http://schemas.microsoft.com/office/drawing/2014/main" id="{63063C7A-77E0-0013-4F6C-2444C8D36AB6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8649516" y="5841109"/>
            <a:ext cx="0" cy="569629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olyamatábra: Befejezés 42">
            <a:extLst>
              <a:ext uri="{FF2B5EF4-FFF2-40B4-BE49-F238E27FC236}">
                <a16:creationId xmlns:a16="http://schemas.microsoft.com/office/drawing/2014/main" id="{EEB45315-7D21-684F-D3CF-4844B4995168}"/>
              </a:ext>
            </a:extLst>
          </p:cNvPr>
          <p:cNvSpPr/>
          <p:nvPr/>
        </p:nvSpPr>
        <p:spPr>
          <a:xfrm>
            <a:off x="1374717" y="4950203"/>
            <a:ext cx="1959606" cy="908050"/>
          </a:xfrm>
          <a:custGeom>
            <a:avLst/>
            <a:gdLst>
              <a:gd name="connsiteX0" fmla="*/ 315260 w 1959606"/>
              <a:gd name="connsiteY0" fmla="*/ 0 h 908050"/>
              <a:gd name="connsiteX1" fmla="*/ 953221 w 1959606"/>
              <a:gd name="connsiteY1" fmla="*/ 0 h 908050"/>
              <a:gd name="connsiteX2" fmla="*/ 1644345 w 1959606"/>
              <a:gd name="connsiteY2" fmla="*/ 0 h 908050"/>
              <a:gd name="connsiteX3" fmla="*/ 1959606 w 1959606"/>
              <a:gd name="connsiteY3" fmla="*/ 454025 h 908050"/>
              <a:gd name="connsiteX4" fmla="*/ 1644345 w 1959606"/>
              <a:gd name="connsiteY4" fmla="*/ 908050 h 908050"/>
              <a:gd name="connsiteX5" fmla="*/ 966512 w 1959606"/>
              <a:gd name="connsiteY5" fmla="*/ 908050 h 908050"/>
              <a:gd name="connsiteX6" fmla="*/ 315260 w 1959606"/>
              <a:gd name="connsiteY6" fmla="*/ 908050 h 908050"/>
              <a:gd name="connsiteX7" fmla="*/ 0 w 1959606"/>
              <a:gd name="connsiteY7" fmla="*/ 454025 h 908050"/>
              <a:gd name="connsiteX8" fmla="*/ 315260 w 1959606"/>
              <a:gd name="connsiteY8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06" h="908050" fill="none" extrusionOk="0">
                <a:moveTo>
                  <a:pt x="315260" y="0"/>
                </a:moveTo>
                <a:cubicBezTo>
                  <a:pt x="594721" y="-6511"/>
                  <a:pt x="783841" y="-688"/>
                  <a:pt x="953221" y="0"/>
                </a:cubicBezTo>
                <a:cubicBezTo>
                  <a:pt x="1122601" y="688"/>
                  <a:pt x="1374060" y="-33780"/>
                  <a:pt x="1644345" y="0"/>
                </a:cubicBezTo>
                <a:cubicBezTo>
                  <a:pt x="1824221" y="32221"/>
                  <a:pt x="1953124" y="234157"/>
                  <a:pt x="1959606" y="454025"/>
                </a:cubicBezTo>
                <a:cubicBezTo>
                  <a:pt x="1977638" y="722704"/>
                  <a:pt x="1845390" y="934093"/>
                  <a:pt x="1644345" y="908050"/>
                </a:cubicBezTo>
                <a:cubicBezTo>
                  <a:pt x="1318608" y="940625"/>
                  <a:pt x="1138216" y="890313"/>
                  <a:pt x="966512" y="908050"/>
                </a:cubicBezTo>
                <a:cubicBezTo>
                  <a:pt x="794808" y="925787"/>
                  <a:pt x="494085" y="887249"/>
                  <a:pt x="315260" y="908050"/>
                </a:cubicBezTo>
                <a:cubicBezTo>
                  <a:pt x="162391" y="919695"/>
                  <a:pt x="47933" y="712915"/>
                  <a:pt x="0" y="454025"/>
                </a:cubicBezTo>
                <a:cubicBezTo>
                  <a:pt x="-10935" y="193034"/>
                  <a:pt x="153224" y="-39335"/>
                  <a:pt x="315260" y="0"/>
                </a:cubicBezTo>
                <a:close/>
              </a:path>
              <a:path w="1959606" h="908050" stroke="0" extrusionOk="0">
                <a:moveTo>
                  <a:pt x="315260" y="0"/>
                </a:moveTo>
                <a:cubicBezTo>
                  <a:pt x="493495" y="2059"/>
                  <a:pt x="649539" y="-21737"/>
                  <a:pt x="979803" y="0"/>
                </a:cubicBezTo>
                <a:cubicBezTo>
                  <a:pt x="1310067" y="21737"/>
                  <a:pt x="1375881" y="29809"/>
                  <a:pt x="1644345" y="0"/>
                </a:cubicBezTo>
                <a:cubicBezTo>
                  <a:pt x="1834462" y="13732"/>
                  <a:pt x="1954731" y="179018"/>
                  <a:pt x="1959606" y="454025"/>
                </a:cubicBezTo>
                <a:cubicBezTo>
                  <a:pt x="1975775" y="719814"/>
                  <a:pt x="1824357" y="921336"/>
                  <a:pt x="1644345" y="908050"/>
                </a:cubicBezTo>
                <a:cubicBezTo>
                  <a:pt x="1500722" y="923512"/>
                  <a:pt x="1179085" y="909525"/>
                  <a:pt x="1019675" y="908050"/>
                </a:cubicBezTo>
                <a:cubicBezTo>
                  <a:pt x="860265" y="906576"/>
                  <a:pt x="507108" y="920938"/>
                  <a:pt x="315260" y="908050"/>
                </a:cubicBezTo>
                <a:cubicBezTo>
                  <a:pt x="146104" y="921528"/>
                  <a:pt x="12912" y="728372"/>
                  <a:pt x="0" y="454025"/>
                </a:cubicBezTo>
                <a:cubicBezTo>
                  <a:pt x="-34884" y="196331"/>
                  <a:pt x="179163" y="-7131"/>
                  <a:pt x="315260" y="0"/>
                </a:cubicBezTo>
                <a:close/>
              </a:path>
            </a:pathLst>
          </a:custGeom>
          <a:solidFill>
            <a:srgbClr val="BD1F2D"/>
          </a:solidFill>
          <a:ln w="69850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Termina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További jó </a:t>
            </a:r>
          </a:p>
          <a:p>
            <a:pPr algn="ctr"/>
            <a:r>
              <a:rPr lang="hu-HU" dirty="0"/>
              <a:t>Szórakozást!</a:t>
            </a:r>
          </a:p>
        </p:txBody>
      </p:sp>
      <p:sp>
        <p:nvSpPr>
          <p:cNvPr id="44" name="Téglalap 43">
            <a:extLst>
              <a:ext uri="{FF2B5EF4-FFF2-40B4-BE49-F238E27FC236}">
                <a16:creationId xmlns:a16="http://schemas.microsoft.com/office/drawing/2014/main" id="{9C0C5A8C-92FC-61C2-C48D-12DA4D2DB69E}"/>
              </a:ext>
            </a:extLst>
          </p:cNvPr>
          <p:cNvSpPr/>
          <p:nvPr/>
        </p:nvSpPr>
        <p:spPr>
          <a:xfrm>
            <a:off x="4694976" y="4956074"/>
            <a:ext cx="1644335" cy="873761"/>
          </a:xfrm>
          <a:custGeom>
            <a:avLst/>
            <a:gdLst>
              <a:gd name="connsiteX0" fmla="*/ 0 w 1644335"/>
              <a:gd name="connsiteY0" fmla="*/ 0 h 873761"/>
              <a:gd name="connsiteX1" fmla="*/ 564555 w 1644335"/>
              <a:gd name="connsiteY1" fmla="*/ 0 h 873761"/>
              <a:gd name="connsiteX2" fmla="*/ 1112667 w 1644335"/>
              <a:gd name="connsiteY2" fmla="*/ 0 h 873761"/>
              <a:gd name="connsiteX3" fmla="*/ 1644335 w 1644335"/>
              <a:gd name="connsiteY3" fmla="*/ 0 h 873761"/>
              <a:gd name="connsiteX4" fmla="*/ 1644335 w 1644335"/>
              <a:gd name="connsiteY4" fmla="*/ 428143 h 873761"/>
              <a:gd name="connsiteX5" fmla="*/ 1644335 w 1644335"/>
              <a:gd name="connsiteY5" fmla="*/ 873761 h 873761"/>
              <a:gd name="connsiteX6" fmla="*/ 1079780 w 1644335"/>
              <a:gd name="connsiteY6" fmla="*/ 873761 h 873761"/>
              <a:gd name="connsiteX7" fmla="*/ 564555 w 1644335"/>
              <a:gd name="connsiteY7" fmla="*/ 873761 h 873761"/>
              <a:gd name="connsiteX8" fmla="*/ 0 w 1644335"/>
              <a:gd name="connsiteY8" fmla="*/ 873761 h 873761"/>
              <a:gd name="connsiteX9" fmla="*/ 0 w 1644335"/>
              <a:gd name="connsiteY9" fmla="*/ 436881 h 873761"/>
              <a:gd name="connsiteX10" fmla="*/ 0 w 1644335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4335" h="873761" fill="none" extrusionOk="0">
                <a:moveTo>
                  <a:pt x="0" y="0"/>
                </a:moveTo>
                <a:cubicBezTo>
                  <a:pt x="128525" y="-1452"/>
                  <a:pt x="382610" y="-9136"/>
                  <a:pt x="564555" y="0"/>
                </a:cubicBezTo>
                <a:cubicBezTo>
                  <a:pt x="746501" y="9136"/>
                  <a:pt x="972808" y="-18544"/>
                  <a:pt x="1112667" y="0"/>
                </a:cubicBezTo>
                <a:cubicBezTo>
                  <a:pt x="1252526" y="18544"/>
                  <a:pt x="1430737" y="2137"/>
                  <a:pt x="1644335" y="0"/>
                </a:cubicBezTo>
                <a:cubicBezTo>
                  <a:pt x="1642807" y="141274"/>
                  <a:pt x="1647388" y="297996"/>
                  <a:pt x="1644335" y="428143"/>
                </a:cubicBezTo>
                <a:cubicBezTo>
                  <a:pt x="1641282" y="558290"/>
                  <a:pt x="1645507" y="654905"/>
                  <a:pt x="1644335" y="873761"/>
                </a:cubicBezTo>
                <a:cubicBezTo>
                  <a:pt x="1443168" y="851384"/>
                  <a:pt x="1250211" y="868220"/>
                  <a:pt x="1079780" y="873761"/>
                </a:cubicBezTo>
                <a:cubicBezTo>
                  <a:pt x="909350" y="879302"/>
                  <a:pt x="702916" y="849489"/>
                  <a:pt x="564555" y="873761"/>
                </a:cubicBezTo>
                <a:cubicBezTo>
                  <a:pt x="426195" y="898033"/>
                  <a:pt x="114011" y="880182"/>
                  <a:pt x="0" y="873761"/>
                </a:cubicBezTo>
                <a:cubicBezTo>
                  <a:pt x="12538" y="673059"/>
                  <a:pt x="9555" y="613604"/>
                  <a:pt x="0" y="436881"/>
                </a:cubicBezTo>
                <a:cubicBezTo>
                  <a:pt x="-9555" y="260158"/>
                  <a:pt x="13559" y="173029"/>
                  <a:pt x="0" y="0"/>
                </a:cubicBezTo>
                <a:close/>
              </a:path>
              <a:path w="1644335" h="873761" stroke="0" extrusionOk="0">
                <a:moveTo>
                  <a:pt x="0" y="0"/>
                </a:moveTo>
                <a:cubicBezTo>
                  <a:pt x="203046" y="24692"/>
                  <a:pt x="355553" y="25361"/>
                  <a:pt x="580998" y="0"/>
                </a:cubicBezTo>
                <a:cubicBezTo>
                  <a:pt x="806443" y="-25361"/>
                  <a:pt x="857364" y="-18874"/>
                  <a:pt x="1079780" y="0"/>
                </a:cubicBezTo>
                <a:cubicBezTo>
                  <a:pt x="1302196" y="18874"/>
                  <a:pt x="1451013" y="-7121"/>
                  <a:pt x="1644335" y="0"/>
                </a:cubicBezTo>
                <a:cubicBezTo>
                  <a:pt x="1638707" y="145558"/>
                  <a:pt x="1640028" y="222634"/>
                  <a:pt x="1644335" y="428143"/>
                </a:cubicBezTo>
                <a:cubicBezTo>
                  <a:pt x="1648642" y="633652"/>
                  <a:pt x="1637902" y="690502"/>
                  <a:pt x="1644335" y="873761"/>
                </a:cubicBezTo>
                <a:cubicBezTo>
                  <a:pt x="1383148" y="880677"/>
                  <a:pt x="1194647" y="849392"/>
                  <a:pt x="1063337" y="873761"/>
                </a:cubicBezTo>
                <a:cubicBezTo>
                  <a:pt x="932027" y="898130"/>
                  <a:pt x="796983" y="866430"/>
                  <a:pt x="548112" y="873761"/>
                </a:cubicBezTo>
                <a:cubicBezTo>
                  <a:pt x="299241" y="881092"/>
                  <a:pt x="124261" y="893835"/>
                  <a:pt x="0" y="873761"/>
                </a:cubicBezTo>
                <a:cubicBezTo>
                  <a:pt x="22043" y="732196"/>
                  <a:pt x="19479" y="553524"/>
                  <a:pt x="0" y="428143"/>
                </a:cubicBezTo>
                <a:cubicBezTo>
                  <a:pt x="-19479" y="302762"/>
                  <a:pt x="11092" y="137773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7940715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Alfolyamat indul:</a:t>
            </a:r>
            <a:br>
              <a:rPr lang="hu-HU" sz="1600" dirty="0"/>
            </a:br>
            <a:r>
              <a:rPr lang="hu-HU" sz="1600" dirty="0">
                <a:solidFill>
                  <a:srgbClr val="C00000"/>
                </a:solidFill>
              </a:rPr>
              <a:t>utánanézés visszahívással</a:t>
            </a:r>
          </a:p>
        </p:txBody>
      </p:sp>
      <p:cxnSp>
        <p:nvCxnSpPr>
          <p:cNvPr id="120" name="Egyenes összekötő nyíllal 119">
            <a:extLst>
              <a:ext uri="{FF2B5EF4-FFF2-40B4-BE49-F238E27FC236}">
                <a16:creationId xmlns:a16="http://schemas.microsoft.com/office/drawing/2014/main" id="{84EF89D6-9321-28B4-0789-CDF075CA333F}"/>
              </a:ext>
            </a:extLst>
          </p:cNvPr>
          <p:cNvCxnSpPr>
            <a:cxnSpLocks/>
          </p:cNvCxnSpPr>
          <p:nvPr/>
        </p:nvCxnSpPr>
        <p:spPr>
          <a:xfrm>
            <a:off x="2352437" y="1767338"/>
            <a:ext cx="7835172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gyenes összekötő nyíllal 122">
            <a:extLst>
              <a:ext uri="{FF2B5EF4-FFF2-40B4-BE49-F238E27FC236}">
                <a16:creationId xmlns:a16="http://schemas.microsoft.com/office/drawing/2014/main" id="{1B596290-E512-E811-2BD7-0595FFF59DC7}"/>
              </a:ext>
            </a:extLst>
          </p:cNvPr>
          <p:cNvCxnSpPr>
            <a:cxnSpLocks/>
          </p:cNvCxnSpPr>
          <p:nvPr/>
        </p:nvCxnSpPr>
        <p:spPr>
          <a:xfrm>
            <a:off x="10187609" y="1767338"/>
            <a:ext cx="0" cy="464340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Egyenes összekötő nyíllal 125">
            <a:extLst>
              <a:ext uri="{FF2B5EF4-FFF2-40B4-BE49-F238E27FC236}">
                <a16:creationId xmlns:a16="http://schemas.microsoft.com/office/drawing/2014/main" id="{B21E64AF-4629-C982-B81F-44F248E0CF8B}"/>
              </a:ext>
            </a:extLst>
          </p:cNvPr>
          <p:cNvCxnSpPr>
            <a:cxnSpLocks/>
          </p:cNvCxnSpPr>
          <p:nvPr/>
        </p:nvCxnSpPr>
        <p:spPr>
          <a:xfrm>
            <a:off x="8649516" y="6410738"/>
            <a:ext cx="1538093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Egyenes összekötő nyíllal 139">
            <a:extLst>
              <a:ext uri="{FF2B5EF4-FFF2-40B4-BE49-F238E27FC236}">
                <a16:creationId xmlns:a16="http://schemas.microsoft.com/office/drawing/2014/main" id="{1D90842D-74A8-101A-E1EF-BC97DD0CBFF1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5517144" y="5829835"/>
            <a:ext cx="11481" cy="580903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gyenes összekötő nyíllal 148">
            <a:extLst>
              <a:ext uri="{FF2B5EF4-FFF2-40B4-BE49-F238E27FC236}">
                <a16:creationId xmlns:a16="http://schemas.microsoft.com/office/drawing/2014/main" id="{45F47820-3774-1B6B-225D-34658B87E449}"/>
              </a:ext>
            </a:extLst>
          </p:cNvPr>
          <p:cNvCxnSpPr>
            <a:cxnSpLocks/>
          </p:cNvCxnSpPr>
          <p:nvPr/>
        </p:nvCxnSpPr>
        <p:spPr>
          <a:xfrm>
            <a:off x="5528625" y="6400356"/>
            <a:ext cx="1538093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Egyenes összekötő nyíllal 149">
            <a:extLst>
              <a:ext uri="{FF2B5EF4-FFF2-40B4-BE49-F238E27FC236}">
                <a16:creationId xmlns:a16="http://schemas.microsoft.com/office/drawing/2014/main" id="{A16E41E5-43E3-C2DA-48C7-114697AFE115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7066718" y="5404228"/>
            <a:ext cx="604263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Egyenes összekötő nyíllal 153">
            <a:extLst>
              <a:ext uri="{FF2B5EF4-FFF2-40B4-BE49-F238E27FC236}">
                <a16:creationId xmlns:a16="http://schemas.microsoft.com/office/drawing/2014/main" id="{AF6B0BA1-FBE5-9504-FF2C-E41E8A159067}"/>
              </a:ext>
            </a:extLst>
          </p:cNvPr>
          <p:cNvCxnSpPr>
            <a:cxnSpLocks/>
          </p:cNvCxnSpPr>
          <p:nvPr/>
        </p:nvCxnSpPr>
        <p:spPr>
          <a:xfrm>
            <a:off x="7078198" y="5404228"/>
            <a:ext cx="0" cy="996128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296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>
            <a:extLst>
              <a:ext uri="{FF2B5EF4-FFF2-40B4-BE49-F238E27FC236}">
                <a16:creationId xmlns:a16="http://schemas.microsoft.com/office/drawing/2014/main" id="{7D61C278-32AA-BE73-5383-6B2FA189F996}"/>
              </a:ext>
            </a:extLst>
          </p:cNvPr>
          <p:cNvSpPr/>
          <p:nvPr/>
        </p:nvSpPr>
        <p:spPr>
          <a:xfrm>
            <a:off x="1737360" y="90678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Bemutatkozás</a:t>
            </a:r>
          </a:p>
        </p:txBody>
      </p:sp>
      <p:sp>
        <p:nvSpPr>
          <p:cNvPr id="11" name="Folyamatábra: Döntés 10">
            <a:extLst>
              <a:ext uri="{FF2B5EF4-FFF2-40B4-BE49-F238E27FC236}">
                <a16:creationId xmlns:a16="http://schemas.microsoft.com/office/drawing/2014/main" id="{8E5FA306-9E3D-33C9-B26E-3E74260F57B6}"/>
              </a:ext>
            </a:extLst>
          </p:cNvPr>
          <p:cNvSpPr/>
          <p:nvPr/>
        </p:nvSpPr>
        <p:spPr>
          <a:xfrm>
            <a:off x="1780540" y="2233113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27939 w 1783080"/>
              <a:gd name="connsiteY1" fmla="*/ 295859 h 1137920"/>
              <a:gd name="connsiteX2" fmla="*/ 891540 w 1783080"/>
              <a:gd name="connsiteY2" fmla="*/ 0 h 1137920"/>
              <a:gd name="connsiteX3" fmla="*/ 1346225 w 1783080"/>
              <a:gd name="connsiteY3" fmla="*/ 290170 h 1137920"/>
              <a:gd name="connsiteX4" fmla="*/ 1783080 w 1783080"/>
              <a:gd name="connsiteY4" fmla="*/ 568960 h 1137920"/>
              <a:gd name="connsiteX5" fmla="*/ 1328395 w 1783080"/>
              <a:gd name="connsiteY5" fmla="*/ 859130 h 1137920"/>
              <a:gd name="connsiteX6" fmla="*/ 891540 w 1783080"/>
              <a:gd name="connsiteY6" fmla="*/ 1137920 h 1137920"/>
              <a:gd name="connsiteX7" fmla="*/ 472516 w 1783080"/>
              <a:gd name="connsiteY7" fmla="*/ 870509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138141" y="456247"/>
                  <a:pt x="334462" y="347542"/>
                  <a:pt x="427939" y="295859"/>
                </a:cubicBezTo>
                <a:cubicBezTo>
                  <a:pt x="521416" y="244176"/>
                  <a:pt x="753834" y="66797"/>
                  <a:pt x="891540" y="0"/>
                </a:cubicBezTo>
                <a:cubicBezTo>
                  <a:pt x="1111448" y="145069"/>
                  <a:pt x="1144005" y="169250"/>
                  <a:pt x="1346225" y="290170"/>
                </a:cubicBezTo>
                <a:cubicBezTo>
                  <a:pt x="1548445" y="411090"/>
                  <a:pt x="1637764" y="449536"/>
                  <a:pt x="1783080" y="568960"/>
                </a:cubicBezTo>
                <a:cubicBezTo>
                  <a:pt x="1667842" y="626519"/>
                  <a:pt x="1441454" y="774103"/>
                  <a:pt x="1328395" y="859130"/>
                </a:cubicBezTo>
                <a:cubicBezTo>
                  <a:pt x="1215336" y="944156"/>
                  <a:pt x="1072381" y="1030433"/>
                  <a:pt x="891540" y="1137920"/>
                </a:cubicBezTo>
                <a:cubicBezTo>
                  <a:pt x="775897" y="1091346"/>
                  <a:pt x="671500" y="1014162"/>
                  <a:pt x="472516" y="870509"/>
                </a:cubicBezTo>
                <a:cubicBezTo>
                  <a:pt x="273532" y="726856"/>
                  <a:pt x="114724" y="652760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65336" y="441825"/>
                  <a:pt x="291507" y="377649"/>
                  <a:pt x="445770" y="284480"/>
                </a:cubicBezTo>
                <a:cubicBezTo>
                  <a:pt x="600033" y="191311"/>
                  <a:pt x="687118" y="143117"/>
                  <a:pt x="891540" y="0"/>
                </a:cubicBezTo>
                <a:cubicBezTo>
                  <a:pt x="1013510" y="93826"/>
                  <a:pt x="1206433" y="213699"/>
                  <a:pt x="1310564" y="267411"/>
                </a:cubicBezTo>
                <a:cubicBezTo>
                  <a:pt x="1414695" y="321123"/>
                  <a:pt x="1666843" y="480623"/>
                  <a:pt x="1783080" y="568960"/>
                </a:cubicBezTo>
                <a:cubicBezTo>
                  <a:pt x="1599681" y="674435"/>
                  <a:pt x="1458894" y="774545"/>
                  <a:pt x="1364056" y="836371"/>
                </a:cubicBezTo>
                <a:cubicBezTo>
                  <a:pt x="1269218" y="898197"/>
                  <a:pt x="986310" y="1058746"/>
                  <a:pt x="891540" y="1137920"/>
                </a:cubicBezTo>
                <a:cubicBezTo>
                  <a:pt x="790992" y="1069574"/>
                  <a:pt x="586936" y="927952"/>
                  <a:pt x="427939" y="842061"/>
                </a:cubicBezTo>
                <a:cubicBezTo>
                  <a:pt x="268942" y="756170"/>
                  <a:pt x="103206" y="636936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Hang-próba</a:t>
            </a:r>
          </a:p>
        </p:txBody>
      </p:sp>
      <p:sp>
        <p:nvSpPr>
          <p:cNvPr id="8" name="Folyamatábra: Döntés 7">
            <a:extLst>
              <a:ext uri="{FF2B5EF4-FFF2-40B4-BE49-F238E27FC236}">
                <a16:creationId xmlns:a16="http://schemas.microsoft.com/office/drawing/2014/main" id="{863C501A-A336-09EA-1DD5-5BC122FC8595}"/>
              </a:ext>
            </a:extLst>
          </p:cNvPr>
          <p:cNvSpPr/>
          <p:nvPr/>
        </p:nvSpPr>
        <p:spPr>
          <a:xfrm>
            <a:off x="1780540" y="3823605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54685 w 1783080"/>
              <a:gd name="connsiteY1" fmla="*/ 278790 h 1137920"/>
              <a:gd name="connsiteX2" fmla="*/ 891540 w 1783080"/>
              <a:gd name="connsiteY2" fmla="*/ 0 h 1137920"/>
              <a:gd name="connsiteX3" fmla="*/ 1328395 w 1783080"/>
              <a:gd name="connsiteY3" fmla="*/ 278790 h 1137920"/>
              <a:gd name="connsiteX4" fmla="*/ 1783080 w 1783080"/>
              <a:gd name="connsiteY4" fmla="*/ 568960 h 1137920"/>
              <a:gd name="connsiteX5" fmla="*/ 1346225 w 1783080"/>
              <a:gd name="connsiteY5" fmla="*/ 847750 h 1137920"/>
              <a:gd name="connsiteX6" fmla="*/ 891540 w 1783080"/>
              <a:gd name="connsiteY6" fmla="*/ 1137920 h 1137920"/>
              <a:gd name="connsiteX7" fmla="*/ 463601 w 1783080"/>
              <a:gd name="connsiteY7" fmla="*/ 864819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06728" y="411418"/>
                  <a:pt x="241124" y="434353"/>
                  <a:pt x="454685" y="278790"/>
                </a:cubicBezTo>
                <a:cubicBezTo>
                  <a:pt x="668247" y="123227"/>
                  <a:pt x="777114" y="76113"/>
                  <a:pt x="891540" y="0"/>
                </a:cubicBezTo>
                <a:cubicBezTo>
                  <a:pt x="1024955" y="96854"/>
                  <a:pt x="1202121" y="189301"/>
                  <a:pt x="1328395" y="278790"/>
                </a:cubicBezTo>
                <a:cubicBezTo>
                  <a:pt x="1454669" y="368280"/>
                  <a:pt x="1640781" y="455525"/>
                  <a:pt x="1783080" y="568960"/>
                </a:cubicBezTo>
                <a:cubicBezTo>
                  <a:pt x="1653970" y="643619"/>
                  <a:pt x="1527994" y="702217"/>
                  <a:pt x="1346225" y="847750"/>
                </a:cubicBezTo>
                <a:cubicBezTo>
                  <a:pt x="1164457" y="993283"/>
                  <a:pt x="1043012" y="1064927"/>
                  <a:pt x="891540" y="1137920"/>
                </a:cubicBezTo>
                <a:cubicBezTo>
                  <a:pt x="788800" y="1044616"/>
                  <a:pt x="597145" y="926858"/>
                  <a:pt x="463601" y="864819"/>
                </a:cubicBezTo>
                <a:cubicBezTo>
                  <a:pt x="330057" y="802780"/>
                  <a:pt x="214274" y="728635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211425" y="441463"/>
                  <a:pt x="317318" y="375786"/>
                  <a:pt x="463601" y="273101"/>
                </a:cubicBezTo>
                <a:cubicBezTo>
                  <a:pt x="609884" y="170416"/>
                  <a:pt x="726035" y="75799"/>
                  <a:pt x="891540" y="0"/>
                </a:cubicBezTo>
                <a:cubicBezTo>
                  <a:pt x="988678" y="61926"/>
                  <a:pt x="1164183" y="161695"/>
                  <a:pt x="1310564" y="267411"/>
                </a:cubicBezTo>
                <a:cubicBezTo>
                  <a:pt x="1456945" y="373127"/>
                  <a:pt x="1581704" y="417565"/>
                  <a:pt x="1783080" y="568960"/>
                </a:cubicBezTo>
                <a:cubicBezTo>
                  <a:pt x="1579494" y="703619"/>
                  <a:pt x="1450151" y="765298"/>
                  <a:pt x="1319479" y="864819"/>
                </a:cubicBezTo>
                <a:cubicBezTo>
                  <a:pt x="1188807" y="964340"/>
                  <a:pt x="997675" y="1054284"/>
                  <a:pt x="891540" y="1137920"/>
                </a:cubicBezTo>
                <a:cubicBezTo>
                  <a:pt x="718962" y="1048734"/>
                  <a:pt x="553098" y="950757"/>
                  <a:pt x="427939" y="842061"/>
                </a:cubicBezTo>
                <a:cubicBezTo>
                  <a:pt x="302780" y="733365"/>
                  <a:pt x="188762" y="689270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2203547293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Látás próba</a:t>
            </a:r>
          </a:p>
        </p:txBody>
      </p: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17A0CC80-EF45-5FEC-D060-ECC80456973B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2672080" y="1780541"/>
            <a:ext cx="0" cy="4525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1B474361-1DC2-66D5-AE01-8A38C6961B87}"/>
              </a:ext>
            </a:extLst>
          </p:cNvPr>
          <p:cNvCxnSpPr>
            <a:cxnSpLocks/>
          </p:cNvCxnSpPr>
          <p:nvPr/>
        </p:nvCxnSpPr>
        <p:spPr>
          <a:xfrm flipV="1">
            <a:off x="4080509" y="1343660"/>
            <a:ext cx="0" cy="3048905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79AAA09D-702F-2B4F-6A64-0B55D583FBFD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563620" y="2802073"/>
            <a:ext cx="516889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nyíllal 23">
            <a:extLst>
              <a:ext uri="{FF2B5EF4-FFF2-40B4-BE49-F238E27FC236}">
                <a16:creationId xmlns:a16="http://schemas.microsoft.com/office/drawing/2014/main" id="{BEC030A1-F39F-D4FE-6057-4A49D977A56B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3606800" y="1343661"/>
            <a:ext cx="4737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gyenes összekötő nyíllal 70">
            <a:extLst>
              <a:ext uri="{FF2B5EF4-FFF2-40B4-BE49-F238E27FC236}">
                <a16:creationId xmlns:a16="http://schemas.microsoft.com/office/drawing/2014/main" id="{B7C7AECE-F2DA-37B1-721B-2A63E000D0FF}"/>
              </a:ext>
            </a:extLst>
          </p:cNvPr>
          <p:cNvCxnSpPr>
            <a:cxnSpLocks/>
          </p:cNvCxnSpPr>
          <p:nvPr/>
        </p:nvCxnSpPr>
        <p:spPr>
          <a:xfrm flipV="1">
            <a:off x="4078221" y="1343660"/>
            <a:ext cx="0" cy="1458413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gyenes összekötő nyíllal 75">
            <a:extLst>
              <a:ext uri="{FF2B5EF4-FFF2-40B4-BE49-F238E27FC236}">
                <a16:creationId xmlns:a16="http://schemas.microsoft.com/office/drawing/2014/main" id="{86874404-ACC2-71AE-91D6-020077E0E79A}"/>
              </a:ext>
            </a:extLst>
          </p:cNvPr>
          <p:cNvCxnSpPr/>
          <p:nvPr/>
        </p:nvCxnSpPr>
        <p:spPr>
          <a:xfrm>
            <a:off x="2672080" y="3371033"/>
            <a:ext cx="0" cy="4525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gyenes összekötő nyíllal 76">
            <a:extLst>
              <a:ext uri="{FF2B5EF4-FFF2-40B4-BE49-F238E27FC236}">
                <a16:creationId xmlns:a16="http://schemas.microsoft.com/office/drawing/2014/main" id="{5394F33C-66DB-69FF-39BE-941CFA28393E}"/>
              </a:ext>
            </a:extLst>
          </p:cNvPr>
          <p:cNvCxnSpPr>
            <a:cxnSpLocks/>
          </p:cNvCxnSpPr>
          <p:nvPr/>
        </p:nvCxnSpPr>
        <p:spPr>
          <a:xfrm>
            <a:off x="3561332" y="4392565"/>
            <a:ext cx="516889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artalom helye 8">
            <a:extLst>
              <a:ext uri="{FF2B5EF4-FFF2-40B4-BE49-F238E27FC236}">
                <a16:creationId xmlns:a16="http://schemas.microsoft.com/office/drawing/2014/main" id="{1D9E7196-50B1-EFCA-631F-711655FBF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990" y="1643604"/>
            <a:ext cx="6929845" cy="501183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3200" b="1" dirty="0"/>
              <a:t>Szederkényi Zsolt </a:t>
            </a:r>
            <a:endParaRPr lang="hu-HU" b="1" dirty="0"/>
          </a:p>
          <a:p>
            <a:pPr marL="0" indent="0" algn="ctr">
              <a:buNone/>
            </a:pPr>
            <a:r>
              <a:rPr lang="hu-HU" dirty="0"/>
              <a:t>apa, ügyvezető, cégtulajdonos</a:t>
            </a:r>
          </a:p>
          <a:p>
            <a:pPr marL="0" indent="0" algn="ctr">
              <a:buNone/>
            </a:pPr>
            <a:r>
              <a:rPr lang="hu-HU" dirty="0" err="1">
                <a:solidFill>
                  <a:srgbClr val="BD1F2D"/>
                </a:solidFill>
              </a:rPr>
              <a:t>workflow</a:t>
            </a:r>
            <a:r>
              <a:rPr lang="hu-HU" dirty="0">
                <a:solidFill>
                  <a:srgbClr val="BD1F2D"/>
                </a:solidFill>
              </a:rPr>
              <a:t> </a:t>
            </a:r>
            <a:r>
              <a:rPr lang="hu-HU" dirty="0" err="1">
                <a:solidFill>
                  <a:srgbClr val="BD1F2D"/>
                </a:solidFill>
              </a:rPr>
              <a:t>evangelista</a:t>
            </a:r>
            <a:endParaRPr lang="hu-HU" dirty="0">
              <a:solidFill>
                <a:srgbClr val="BD1F2D"/>
              </a:solidFill>
            </a:endParaRPr>
          </a:p>
          <a:p>
            <a:pPr marL="0" indent="0" algn="ctr">
              <a:buNone/>
            </a:pPr>
            <a:endParaRPr lang="hu-HU" dirty="0">
              <a:solidFill>
                <a:srgbClr val="BD1F2D"/>
              </a:solidFill>
            </a:endParaRPr>
          </a:p>
          <a:p>
            <a:pPr marL="0" indent="0" algn="ctr">
              <a:buNone/>
            </a:pPr>
            <a:r>
              <a:rPr lang="hu-HU" dirty="0"/>
              <a:t>Click On Kft. / xFLOWer Kft. / xFLOWer Inc. (US)</a:t>
            </a:r>
          </a:p>
          <a:p>
            <a:pPr algn="ctr"/>
            <a:r>
              <a:rPr lang="hu-HU" sz="2400" dirty="0">
                <a:solidFill>
                  <a:srgbClr val="BD1F2D"/>
                </a:solidFill>
              </a:rPr>
              <a:t>25 éve fejlesztünk folyamattámogató rendszereket</a:t>
            </a:r>
          </a:p>
          <a:p>
            <a:pPr algn="ctr"/>
            <a:r>
              <a:rPr lang="hu-HU" sz="2400" dirty="0" err="1">
                <a:solidFill>
                  <a:srgbClr val="BD1F2D"/>
                </a:solidFill>
              </a:rPr>
              <a:t>Szoftvereinkben</a:t>
            </a:r>
            <a:r>
              <a:rPr lang="hu-HU" sz="2400" dirty="0">
                <a:solidFill>
                  <a:srgbClr val="BD1F2D"/>
                </a:solidFill>
              </a:rPr>
              <a:t> eddig kb. 500milliárd </a:t>
            </a:r>
            <a:r>
              <a:rPr lang="hu-HU" sz="2400" dirty="0" err="1">
                <a:solidFill>
                  <a:srgbClr val="BD1F2D"/>
                </a:solidFill>
              </a:rPr>
              <a:t>workflow</a:t>
            </a:r>
            <a:r>
              <a:rPr lang="hu-HU" sz="2400" dirty="0">
                <a:solidFill>
                  <a:srgbClr val="BD1F2D"/>
                </a:solidFill>
              </a:rPr>
              <a:t> futott le</a:t>
            </a:r>
          </a:p>
          <a:p>
            <a:pPr marL="0" indent="0" algn="ctr">
              <a:buNone/>
            </a:pPr>
            <a:r>
              <a:rPr lang="hu-HU" dirty="0"/>
              <a:t> </a:t>
            </a:r>
          </a:p>
        </p:txBody>
      </p:sp>
      <p:pic>
        <p:nvPicPr>
          <p:cNvPr id="3" name="Kép 2" descr="A képen Emberi arc, Homlok, személy, Áll látható&#10;&#10;Automatikusan generált leírás">
            <a:extLst>
              <a:ext uri="{FF2B5EF4-FFF2-40B4-BE49-F238E27FC236}">
                <a16:creationId xmlns:a16="http://schemas.microsoft.com/office/drawing/2014/main" id="{0C80B361-B1EC-E0A6-3DC4-6E251FB0F3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768" y="292436"/>
            <a:ext cx="2478868" cy="2478868"/>
          </a:xfrm>
          <a:prstGeom prst="rect">
            <a:avLst/>
          </a:prstGeom>
        </p:spPr>
      </p:pic>
      <p:pic>
        <p:nvPicPr>
          <p:cNvPr id="6" name="Kép 5" descr="A képen Betűtípus, Grafika, képernyőkép, embléma látható&#10;&#10;Automatikusan generált leírás">
            <a:extLst>
              <a:ext uri="{FF2B5EF4-FFF2-40B4-BE49-F238E27FC236}">
                <a16:creationId xmlns:a16="http://schemas.microsoft.com/office/drawing/2014/main" id="{03AF708A-FDDC-BB34-70FD-4221742C89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280" y="-1174004"/>
            <a:ext cx="3271834" cy="3271016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22BF4274-4ACE-14B5-C532-7170CDD0AADB}"/>
              </a:ext>
            </a:extLst>
          </p:cNvPr>
          <p:cNvSpPr/>
          <p:nvPr/>
        </p:nvSpPr>
        <p:spPr>
          <a:xfrm>
            <a:off x="182779" y="150472"/>
            <a:ext cx="11816388" cy="6557056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249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>
            <a:extLst>
              <a:ext uri="{FF2B5EF4-FFF2-40B4-BE49-F238E27FC236}">
                <a16:creationId xmlns:a16="http://schemas.microsoft.com/office/drawing/2014/main" id="{7D61C278-32AA-BE73-5383-6B2FA189F996}"/>
              </a:ext>
            </a:extLst>
          </p:cNvPr>
          <p:cNvSpPr/>
          <p:nvPr/>
        </p:nvSpPr>
        <p:spPr>
          <a:xfrm>
            <a:off x="1737360" y="906780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04452 w 1869440"/>
              <a:gd name="connsiteY1" fmla="*/ 0 h 873761"/>
              <a:gd name="connsiteX2" fmla="*/ 1227599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36881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60535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45618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40556" y="29659"/>
                  <a:pt x="410117" y="16966"/>
                  <a:pt x="604452" y="0"/>
                </a:cubicBezTo>
                <a:cubicBezTo>
                  <a:pt x="798787" y="-16966"/>
                  <a:pt x="1042573" y="11634"/>
                  <a:pt x="1227599" y="0"/>
                </a:cubicBezTo>
                <a:cubicBezTo>
                  <a:pt x="1412625" y="-11634"/>
                  <a:pt x="1554654" y="-2403"/>
                  <a:pt x="1869440" y="0"/>
                </a:cubicBezTo>
                <a:cubicBezTo>
                  <a:pt x="1885860" y="161782"/>
                  <a:pt x="1849037" y="264700"/>
                  <a:pt x="1869440" y="436881"/>
                </a:cubicBezTo>
                <a:cubicBezTo>
                  <a:pt x="1889843" y="609062"/>
                  <a:pt x="1855348" y="672211"/>
                  <a:pt x="1869440" y="873761"/>
                </a:cubicBezTo>
                <a:cubicBezTo>
                  <a:pt x="1727477" y="880578"/>
                  <a:pt x="1448746" y="844175"/>
                  <a:pt x="1246293" y="873761"/>
                </a:cubicBezTo>
                <a:cubicBezTo>
                  <a:pt x="1043840" y="903347"/>
                  <a:pt x="871080" y="853432"/>
                  <a:pt x="660535" y="873761"/>
                </a:cubicBezTo>
                <a:cubicBezTo>
                  <a:pt x="449990" y="894090"/>
                  <a:pt x="239354" y="896576"/>
                  <a:pt x="0" y="873761"/>
                </a:cubicBezTo>
                <a:cubicBezTo>
                  <a:pt x="-6814" y="730778"/>
                  <a:pt x="-19209" y="569888"/>
                  <a:pt x="0" y="445618"/>
                </a:cubicBezTo>
                <a:cubicBezTo>
                  <a:pt x="19209" y="321348"/>
                  <a:pt x="-7467" y="17645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73727" y="-13299"/>
                  <a:pt x="400420" y="1060"/>
                  <a:pt x="604452" y="0"/>
                </a:cubicBezTo>
                <a:cubicBezTo>
                  <a:pt x="808484" y="-1060"/>
                  <a:pt x="939964" y="3815"/>
                  <a:pt x="1171516" y="0"/>
                </a:cubicBezTo>
                <a:cubicBezTo>
                  <a:pt x="1403068" y="-3815"/>
                  <a:pt x="1681236" y="13812"/>
                  <a:pt x="1869440" y="0"/>
                </a:cubicBezTo>
                <a:cubicBezTo>
                  <a:pt x="1861795" y="151159"/>
                  <a:pt x="1848454" y="304464"/>
                  <a:pt x="1869440" y="428143"/>
                </a:cubicBezTo>
                <a:cubicBezTo>
                  <a:pt x="1890426" y="551822"/>
                  <a:pt x="1859688" y="775566"/>
                  <a:pt x="1869440" y="873761"/>
                </a:cubicBezTo>
                <a:cubicBezTo>
                  <a:pt x="1697226" y="880718"/>
                  <a:pt x="1559274" y="882237"/>
                  <a:pt x="1283682" y="873761"/>
                </a:cubicBezTo>
                <a:cubicBezTo>
                  <a:pt x="1008090" y="865285"/>
                  <a:pt x="966993" y="899893"/>
                  <a:pt x="697924" y="873761"/>
                </a:cubicBezTo>
                <a:cubicBezTo>
                  <a:pt x="428855" y="847629"/>
                  <a:pt x="305831" y="875019"/>
                  <a:pt x="0" y="873761"/>
                </a:cubicBezTo>
                <a:cubicBezTo>
                  <a:pt x="2253" y="778475"/>
                  <a:pt x="20235" y="557008"/>
                  <a:pt x="0" y="463093"/>
                </a:cubicBezTo>
                <a:cubicBezTo>
                  <a:pt x="-20235" y="369178"/>
                  <a:pt x="-19000" y="133951"/>
                  <a:pt x="0" y="0"/>
                </a:cubicBezTo>
                <a:close/>
              </a:path>
            </a:pathLst>
          </a:custGeom>
          <a:solidFill>
            <a:srgbClr val="BD1F2D"/>
          </a:solidFill>
          <a:ln w="53975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Bemutatkozás</a:t>
            </a:r>
          </a:p>
        </p:txBody>
      </p:sp>
      <p:sp>
        <p:nvSpPr>
          <p:cNvPr id="11" name="Folyamatábra: Döntés 10">
            <a:extLst>
              <a:ext uri="{FF2B5EF4-FFF2-40B4-BE49-F238E27FC236}">
                <a16:creationId xmlns:a16="http://schemas.microsoft.com/office/drawing/2014/main" id="{8E5FA306-9E3D-33C9-B26E-3E74260F57B6}"/>
              </a:ext>
            </a:extLst>
          </p:cNvPr>
          <p:cNvSpPr/>
          <p:nvPr/>
        </p:nvSpPr>
        <p:spPr>
          <a:xfrm>
            <a:off x="1780540" y="2233113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54685 w 1783080"/>
              <a:gd name="connsiteY7" fmla="*/ 85913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08510" y="433407"/>
                  <a:pt x="263906" y="418883"/>
                  <a:pt x="463601" y="273101"/>
                </a:cubicBezTo>
                <a:cubicBezTo>
                  <a:pt x="663296" y="127319"/>
                  <a:pt x="761921" y="96174"/>
                  <a:pt x="891540" y="0"/>
                </a:cubicBezTo>
                <a:cubicBezTo>
                  <a:pt x="986238" y="81462"/>
                  <a:pt x="1162699" y="146217"/>
                  <a:pt x="1310564" y="267411"/>
                </a:cubicBezTo>
                <a:cubicBezTo>
                  <a:pt x="1458429" y="388605"/>
                  <a:pt x="1614518" y="451120"/>
                  <a:pt x="1783080" y="568960"/>
                </a:cubicBezTo>
                <a:cubicBezTo>
                  <a:pt x="1603630" y="662060"/>
                  <a:pt x="1503743" y="758851"/>
                  <a:pt x="1355141" y="842061"/>
                </a:cubicBezTo>
                <a:cubicBezTo>
                  <a:pt x="1206539" y="925270"/>
                  <a:pt x="1046952" y="1044192"/>
                  <a:pt x="891540" y="1137920"/>
                </a:cubicBezTo>
                <a:cubicBezTo>
                  <a:pt x="757627" y="1079733"/>
                  <a:pt x="535568" y="929771"/>
                  <a:pt x="454685" y="859130"/>
                </a:cubicBezTo>
                <a:cubicBezTo>
                  <a:pt x="373802" y="788488"/>
                  <a:pt x="223795" y="715555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034" y="472961"/>
                  <a:pt x="267437" y="418500"/>
                  <a:pt x="436855" y="290170"/>
                </a:cubicBezTo>
                <a:cubicBezTo>
                  <a:pt x="606272" y="161839"/>
                  <a:pt x="766379" y="66851"/>
                  <a:pt x="891540" y="0"/>
                </a:cubicBezTo>
                <a:cubicBezTo>
                  <a:pt x="1065152" y="129996"/>
                  <a:pt x="1268823" y="216036"/>
                  <a:pt x="1355141" y="295859"/>
                </a:cubicBezTo>
                <a:cubicBezTo>
                  <a:pt x="1441459" y="375682"/>
                  <a:pt x="1589680" y="441261"/>
                  <a:pt x="1783080" y="568960"/>
                </a:cubicBezTo>
                <a:cubicBezTo>
                  <a:pt x="1648859" y="683961"/>
                  <a:pt x="1500374" y="745262"/>
                  <a:pt x="1355141" y="842061"/>
                </a:cubicBezTo>
                <a:cubicBezTo>
                  <a:pt x="1209908" y="938860"/>
                  <a:pt x="1026954" y="1047784"/>
                  <a:pt x="891540" y="1137920"/>
                </a:cubicBezTo>
                <a:cubicBezTo>
                  <a:pt x="707172" y="1019721"/>
                  <a:pt x="567886" y="901748"/>
                  <a:pt x="463601" y="864819"/>
                </a:cubicBezTo>
                <a:cubicBezTo>
                  <a:pt x="359316" y="827890"/>
                  <a:pt x="103465" y="64784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Hang-próba</a:t>
            </a:r>
          </a:p>
        </p:txBody>
      </p:sp>
      <p:sp>
        <p:nvSpPr>
          <p:cNvPr id="8" name="Folyamatábra: Döntés 7">
            <a:extLst>
              <a:ext uri="{FF2B5EF4-FFF2-40B4-BE49-F238E27FC236}">
                <a16:creationId xmlns:a16="http://schemas.microsoft.com/office/drawing/2014/main" id="{863C501A-A336-09EA-1DD5-5BC122FC8595}"/>
              </a:ext>
            </a:extLst>
          </p:cNvPr>
          <p:cNvSpPr/>
          <p:nvPr/>
        </p:nvSpPr>
        <p:spPr>
          <a:xfrm>
            <a:off x="1780540" y="3823605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54685 w 1783080"/>
              <a:gd name="connsiteY1" fmla="*/ 278790 h 1137920"/>
              <a:gd name="connsiteX2" fmla="*/ 891540 w 1783080"/>
              <a:gd name="connsiteY2" fmla="*/ 0 h 1137920"/>
              <a:gd name="connsiteX3" fmla="*/ 1346225 w 1783080"/>
              <a:gd name="connsiteY3" fmla="*/ 290170 h 1137920"/>
              <a:gd name="connsiteX4" fmla="*/ 1783080 w 1783080"/>
              <a:gd name="connsiteY4" fmla="*/ 568960 h 1137920"/>
              <a:gd name="connsiteX5" fmla="*/ 1337310 w 1783080"/>
              <a:gd name="connsiteY5" fmla="*/ 853440 h 1137920"/>
              <a:gd name="connsiteX6" fmla="*/ 891540 w 1783080"/>
              <a:gd name="connsiteY6" fmla="*/ 1137920 h 1137920"/>
              <a:gd name="connsiteX7" fmla="*/ 463601 w 1783080"/>
              <a:gd name="connsiteY7" fmla="*/ 864819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5848" y="451957"/>
                  <a:pt x="356957" y="356750"/>
                  <a:pt x="454685" y="278790"/>
                </a:cubicBezTo>
                <a:cubicBezTo>
                  <a:pt x="552413" y="200830"/>
                  <a:pt x="785912" y="86504"/>
                  <a:pt x="891540" y="0"/>
                </a:cubicBezTo>
                <a:cubicBezTo>
                  <a:pt x="1043628" y="128229"/>
                  <a:pt x="1174506" y="211717"/>
                  <a:pt x="1346225" y="290170"/>
                </a:cubicBezTo>
                <a:cubicBezTo>
                  <a:pt x="1517945" y="368622"/>
                  <a:pt x="1577001" y="418931"/>
                  <a:pt x="1783080" y="568960"/>
                </a:cubicBezTo>
                <a:cubicBezTo>
                  <a:pt x="1678509" y="624227"/>
                  <a:pt x="1479113" y="785873"/>
                  <a:pt x="1337310" y="853440"/>
                </a:cubicBezTo>
                <a:cubicBezTo>
                  <a:pt x="1195507" y="921007"/>
                  <a:pt x="999434" y="1062865"/>
                  <a:pt x="891540" y="1137920"/>
                </a:cubicBezTo>
                <a:cubicBezTo>
                  <a:pt x="749135" y="1070633"/>
                  <a:pt x="623469" y="954290"/>
                  <a:pt x="463601" y="864819"/>
                </a:cubicBezTo>
                <a:cubicBezTo>
                  <a:pt x="303733" y="775348"/>
                  <a:pt x="186323" y="700826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27806" y="463906"/>
                  <a:pt x="261438" y="423497"/>
                  <a:pt x="427939" y="295859"/>
                </a:cubicBezTo>
                <a:cubicBezTo>
                  <a:pt x="594440" y="168221"/>
                  <a:pt x="704573" y="104558"/>
                  <a:pt x="891540" y="0"/>
                </a:cubicBezTo>
                <a:cubicBezTo>
                  <a:pt x="978567" y="81212"/>
                  <a:pt x="1170398" y="149743"/>
                  <a:pt x="1346225" y="290170"/>
                </a:cubicBezTo>
                <a:cubicBezTo>
                  <a:pt x="1522052" y="430596"/>
                  <a:pt x="1702195" y="494167"/>
                  <a:pt x="1783080" y="568960"/>
                </a:cubicBezTo>
                <a:cubicBezTo>
                  <a:pt x="1697283" y="635746"/>
                  <a:pt x="1471449" y="783987"/>
                  <a:pt x="1346225" y="847750"/>
                </a:cubicBezTo>
                <a:cubicBezTo>
                  <a:pt x="1221001" y="911513"/>
                  <a:pt x="1071553" y="1028251"/>
                  <a:pt x="891540" y="1137920"/>
                </a:cubicBezTo>
                <a:cubicBezTo>
                  <a:pt x="696719" y="1016858"/>
                  <a:pt x="565995" y="903531"/>
                  <a:pt x="463601" y="864819"/>
                </a:cubicBezTo>
                <a:cubicBezTo>
                  <a:pt x="361207" y="826107"/>
                  <a:pt x="235544" y="696413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/>
              <a:t>Látás próba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718CAF8A-030F-7E60-2330-E49D7CB330A4}"/>
              </a:ext>
            </a:extLst>
          </p:cNvPr>
          <p:cNvSpPr/>
          <p:nvPr/>
        </p:nvSpPr>
        <p:spPr>
          <a:xfrm>
            <a:off x="5339080" y="2233113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41841 w 1869440"/>
              <a:gd name="connsiteY1" fmla="*/ 0 h 873761"/>
              <a:gd name="connsiteX2" fmla="*/ 1264988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28143 h 873761"/>
              <a:gd name="connsiteX5" fmla="*/ 1869440 w 1869440"/>
              <a:gd name="connsiteY5" fmla="*/ 873761 h 873761"/>
              <a:gd name="connsiteX6" fmla="*/ 1227599 w 1869440"/>
              <a:gd name="connsiteY6" fmla="*/ 873761 h 873761"/>
              <a:gd name="connsiteX7" fmla="*/ 641841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36881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288166" y="23747"/>
                  <a:pt x="463567" y="-29244"/>
                  <a:pt x="641841" y="0"/>
                </a:cubicBezTo>
                <a:cubicBezTo>
                  <a:pt x="820115" y="29244"/>
                  <a:pt x="963364" y="1712"/>
                  <a:pt x="1264988" y="0"/>
                </a:cubicBezTo>
                <a:cubicBezTo>
                  <a:pt x="1566612" y="-1712"/>
                  <a:pt x="1634873" y="10016"/>
                  <a:pt x="1869440" y="0"/>
                </a:cubicBezTo>
                <a:cubicBezTo>
                  <a:pt x="1867912" y="141274"/>
                  <a:pt x="1872493" y="297996"/>
                  <a:pt x="1869440" y="428143"/>
                </a:cubicBezTo>
                <a:cubicBezTo>
                  <a:pt x="1866387" y="558290"/>
                  <a:pt x="1870612" y="654905"/>
                  <a:pt x="1869440" y="873761"/>
                </a:cubicBezTo>
                <a:cubicBezTo>
                  <a:pt x="1707686" y="862104"/>
                  <a:pt x="1498299" y="893638"/>
                  <a:pt x="1227599" y="873761"/>
                </a:cubicBezTo>
                <a:cubicBezTo>
                  <a:pt x="956899" y="853884"/>
                  <a:pt x="896871" y="866679"/>
                  <a:pt x="641841" y="873761"/>
                </a:cubicBezTo>
                <a:cubicBezTo>
                  <a:pt x="386811" y="880843"/>
                  <a:pt x="164326" y="904892"/>
                  <a:pt x="0" y="873761"/>
                </a:cubicBezTo>
                <a:cubicBezTo>
                  <a:pt x="12538" y="673059"/>
                  <a:pt x="9555" y="613604"/>
                  <a:pt x="0" y="436881"/>
                </a:cubicBezTo>
                <a:cubicBezTo>
                  <a:pt x="-9555" y="260158"/>
                  <a:pt x="13559" y="173029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55680" y="13617"/>
                  <a:pt x="380544" y="-3629"/>
                  <a:pt x="660535" y="0"/>
                </a:cubicBezTo>
                <a:cubicBezTo>
                  <a:pt x="940527" y="3629"/>
                  <a:pt x="1074900" y="-5699"/>
                  <a:pt x="1227599" y="0"/>
                </a:cubicBezTo>
                <a:cubicBezTo>
                  <a:pt x="1380298" y="5699"/>
                  <a:pt x="1622140" y="-23539"/>
                  <a:pt x="1869440" y="0"/>
                </a:cubicBezTo>
                <a:cubicBezTo>
                  <a:pt x="1863812" y="145558"/>
                  <a:pt x="1865133" y="222634"/>
                  <a:pt x="1869440" y="428143"/>
                </a:cubicBezTo>
                <a:cubicBezTo>
                  <a:pt x="1873747" y="633652"/>
                  <a:pt x="1863007" y="690502"/>
                  <a:pt x="1869440" y="873761"/>
                </a:cubicBezTo>
                <a:cubicBezTo>
                  <a:pt x="1711552" y="865828"/>
                  <a:pt x="1416063" y="843042"/>
                  <a:pt x="1208905" y="873761"/>
                </a:cubicBezTo>
                <a:cubicBezTo>
                  <a:pt x="1001748" y="904480"/>
                  <a:pt x="793234" y="883382"/>
                  <a:pt x="623147" y="873761"/>
                </a:cubicBezTo>
                <a:cubicBezTo>
                  <a:pt x="453060" y="864140"/>
                  <a:pt x="304490" y="898826"/>
                  <a:pt x="0" y="873761"/>
                </a:cubicBezTo>
                <a:cubicBezTo>
                  <a:pt x="22043" y="732196"/>
                  <a:pt x="19479" y="553524"/>
                  <a:pt x="0" y="428143"/>
                </a:cubicBezTo>
                <a:cubicBezTo>
                  <a:pt x="-19479" y="302762"/>
                  <a:pt x="11092" y="137773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7940715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Workflow</a:t>
            </a:r>
            <a:r>
              <a:rPr lang="hu-HU" dirty="0"/>
              <a:t> / </a:t>
            </a:r>
            <a:r>
              <a:rPr lang="hu-HU" dirty="0" err="1"/>
              <a:t>lowcode</a:t>
            </a:r>
            <a:endParaRPr lang="hu-HU" dirty="0"/>
          </a:p>
          <a:p>
            <a:pPr algn="ctr"/>
            <a:r>
              <a:rPr lang="hu-HU" dirty="0"/>
              <a:t>rendszerek</a:t>
            </a:r>
          </a:p>
        </p:txBody>
      </p:sp>
      <p:sp>
        <p:nvSpPr>
          <p:cNvPr id="13" name="Folyamatábra: Döntés 12">
            <a:extLst>
              <a:ext uri="{FF2B5EF4-FFF2-40B4-BE49-F238E27FC236}">
                <a16:creationId xmlns:a16="http://schemas.microsoft.com/office/drawing/2014/main" id="{3CBAAF93-B269-8D46-F50B-1938BD62BAA8}"/>
              </a:ext>
            </a:extLst>
          </p:cNvPr>
          <p:cNvSpPr/>
          <p:nvPr/>
        </p:nvSpPr>
        <p:spPr>
          <a:xfrm>
            <a:off x="5382260" y="3726180"/>
            <a:ext cx="1783080" cy="1137920"/>
          </a:xfrm>
          <a:custGeom>
            <a:avLst/>
            <a:gdLst>
              <a:gd name="connsiteX0" fmla="*/ 0 w 1783080"/>
              <a:gd name="connsiteY0" fmla="*/ 568960 h 1137920"/>
              <a:gd name="connsiteX1" fmla="*/ 463601 w 1783080"/>
              <a:gd name="connsiteY1" fmla="*/ 273101 h 1137920"/>
              <a:gd name="connsiteX2" fmla="*/ 891540 w 1783080"/>
              <a:gd name="connsiteY2" fmla="*/ 0 h 1137920"/>
              <a:gd name="connsiteX3" fmla="*/ 1310564 w 1783080"/>
              <a:gd name="connsiteY3" fmla="*/ 267411 h 1137920"/>
              <a:gd name="connsiteX4" fmla="*/ 1783080 w 1783080"/>
              <a:gd name="connsiteY4" fmla="*/ 568960 h 1137920"/>
              <a:gd name="connsiteX5" fmla="*/ 1355141 w 1783080"/>
              <a:gd name="connsiteY5" fmla="*/ 842061 h 1137920"/>
              <a:gd name="connsiteX6" fmla="*/ 891540 w 1783080"/>
              <a:gd name="connsiteY6" fmla="*/ 1137920 h 1137920"/>
              <a:gd name="connsiteX7" fmla="*/ 445770 w 1783080"/>
              <a:gd name="connsiteY7" fmla="*/ 853440 h 1137920"/>
              <a:gd name="connsiteX8" fmla="*/ 0 w 1783080"/>
              <a:gd name="connsiteY8" fmla="*/ 568960 h 11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80" h="1137920" fill="none" extrusionOk="0">
                <a:moveTo>
                  <a:pt x="0" y="568960"/>
                </a:moveTo>
                <a:cubicBezTo>
                  <a:pt x="220212" y="457898"/>
                  <a:pt x="287993" y="408456"/>
                  <a:pt x="463601" y="273101"/>
                </a:cubicBezTo>
                <a:cubicBezTo>
                  <a:pt x="639209" y="137745"/>
                  <a:pt x="683970" y="127250"/>
                  <a:pt x="891540" y="0"/>
                </a:cubicBezTo>
                <a:cubicBezTo>
                  <a:pt x="1037019" y="100145"/>
                  <a:pt x="1141868" y="149110"/>
                  <a:pt x="1310564" y="267411"/>
                </a:cubicBezTo>
                <a:cubicBezTo>
                  <a:pt x="1479260" y="385712"/>
                  <a:pt x="1624691" y="463771"/>
                  <a:pt x="1783080" y="568960"/>
                </a:cubicBezTo>
                <a:cubicBezTo>
                  <a:pt x="1664783" y="645296"/>
                  <a:pt x="1508119" y="735090"/>
                  <a:pt x="1355141" y="842061"/>
                </a:cubicBezTo>
                <a:cubicBezTo>
                  <a:pt x="1202163" y="949032"/>
                  <a:pt x="1103494" y="991012"/>
                  <a:pt x="891540" y="1137920"/>
                </a:cubicBezTo>
                <a:cubicBezTo>
                  <a:pt x="749267" y="1076548"/>
                  <a:pt x="601726" y="940902"/>
                  <a:pt x="445770" y="853440"/>
                </a:cubicBezTo>
                <a:cubicBezTo>
                  <a:pt x="289814" y="765978"/>
                  <a:pt x="226548" y="699608"/>
                  <a:pt x="0" y="568960"/>
                </a:cubicBezTo>
                <a:close/>
              </a:path>
              <a:path w="1783080" h="1137920" stroke="0" extrusionOk="0">
                <a:moveTo>
                  <a:pt x="0" y="568960"/>
                </a:moveTo>
                <a:cubicBezTo>
                  <a:pt x="172130" y="433869"/>
                  <a:pt x="370115" y="356389"/>
                  <a:pt x="454685" y="278790"/>
                </a:cubicBezTo>
                <a:cubicBezTo>
                  <a:pt x="539255" y="201191"/>
                  <a:pt x="773766" y="83444"/>
                  <a:pt x="891540" y="0"/>
                </a:cubicBezTo>
                <a:cubicBezTo>
                  <a:pt x="1023387" y="91833"/>
                  <a:pt x="1213662" y="186760"/>
                  <a:pt x="1319479" y="273101"/>
                </a:cubicBezTo>
                <a:cubicBezTo>
                  <a:pt x="1425296" y="359441"/>
                  <a:pt x="1641135" y="488737"/>
                  <a:pt x="1783080" y="568960"/>
                </a:cubicBezTo>
                <a:cubicBezTo>
                  <a:pt x="1652026" y="671798"/>
                  <a:pt x="1459673" y="805974"/>
                  <a:pt x="1346225" y="847750"/>
                </a:cubicBezTo>
                <a:cubicBezTo>
                  <a:pt x="1232777" y="889526"/>
                  <a:pt x="1114419" y="992630"/>
                  <a:pt x="891540" y="1137920"/>
                </a:cubicBezTo>
                <a:cubicBezTo>
                  <a:pt x="763294" y="1061836"/>
                  <a:pt x="563343" y="915161"/>
                  <a:pt x="445770" y="853440"/>
                </a:cubicBezTo>
                <a:cubicBezTo>
                  <a:pt x="328197" y="791719"/>
                  <a:pt x="213638" y="688491"/>
                  <a:pt x="0" y="56896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835623158">
                  <a:prstGeom prst="flowChartDecisi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Érdekel?</a:t>
            </a:r>
          </a:p>
        </p:txBody>
      </p: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17A0CC80-EF45-5FEC-D060-ECC80456973B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2672080" y="1780541"/>
            <a:ext cx="0" cy="4525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1B474361-1DC2-66D5-AE01-8A38C6961B87}"/>
              </a:ext>
            </a:extLst>
          </p:cNvPr>
          <p:cNvCxnSpPr>
            <a:cxnSpLocks/>
          </p:cNvCxnSpPr>
          <p:nvPr/>
        </p:nvCxnSpPr>
        <p:spPr>
          <a:xfrm flipV="1">
            <a:off x="4080509" y="1343660"/>
            <a:ext cx="0" cy="3048905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79AAA09D-702F-2B4F-6A64-0B55D583FBFD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563620" y="2802073"/>
            <a:ext cx="516889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nyíllal 23">
            <a:extLst>
              <a:ext uri="{FF2B5EF4-FFF2-40B4-BE49-F238E27FC236}">
                <a16:creationId xmlns:a16="http://schemas.microsoft.com/office/drawing/2014/main" id="{BEC030A1-F39F-D4FE-6057-4A49D977A56B}"/>
              </a:ext>
            </a:extLst>
          </p:cNvPr>
          <p:cNvCxnSpPr>
            <a:cxnSpLocks/>
            <a:endCxn id="10" idx="3"/>
          </p:cNvCxnSpPr>
          <p:nvPr/>
        </p:nvCxnSpPr>
        <p:spPr>
          <a:xfrm flipH="1">
            <a:off x="3606800" y="1343661"/>
            <a:ext cx="4737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0F639DD1-6A18-ACF1-DDA1-4DA474E1F75A}"/>
              </a:ext>
            </a:extLst>
          </p:cNvPr>
          <p:cNvCxnSpPr>
            <a:cxnSpLocks/>
          </p:cNvCxnSpPr>
          <p:nvPr/>
        </p:nvCxnSpPr>
        <p:spPr>
          <a:xfrm>
            <a:off x="2672080" y="4961525"/>
            <a:ext cx="0" cy="452572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nyíllal 35">
            <a:extLst>
              <a:ext uri="{FF2B5EF4-FFF2-40B4-BE49-F238E27FC236}">
                <a16:creationId xmlns:a16="http://schemas.microsoft.com/office/drawing/2014/main" id="{5581DEBF-75FE-824D-5116-262B825E6075}"/>
              </a:ext>
            </a:extLst>
          </p:cNvPr>
          <p:cNvCxnSpPr>
            <a:cxnSpLocks/>
          </p:cNvCxnSpPr>
          <p:nvPr/>
        </p:nvCxnSpPr>
        <p:spPr>
          <a:xfrm flipV="1">
            <a:off x="4747259" y="1843224"/>
            <a:ext cx="0" cy="3570873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nyíllal 37">
            <a:extLst>
              <a:ext uri="{FF2B5EF4-FFF2-40B4-BE49-F238E27FC236}">
                <a16:creationId xmlns:a16="http://schemas.microsoft.com/office/drawing/2014/main" id="{479089DF-C169-A281-8FA3-3245450E9FBC}"/>
              </a:ext>
            </a:extLst>
          </p:cNvPr>
          <p:cNvCxnSpPr>
            <a:cxnSpLocks/>
          </p:cNvCxnSpPr>
          <p:nvPr/>
        </p:nvCxnSpPr>
        <p:spPr>
          <a:xfrm>
            <a:off x="2672080" y="5414097"/>
            <a:ext cx="2075179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>
            <a:extLst>
              <a:ext uri="{FF2B5EF4-FFF2-40B4-BE49-F238E27FC236}">
                <a16:creationId xmlns:a16="http://schemas.microsoft.com/office/drawing/2014/main" id="{5C39DE54-F38A-B950-E242-EA9ACAFD66D3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6273800" y="1843224"/>
            <a:ext cx="0" cy="3898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nyíllal 43">
            <a:extLst>
              <a:ext uri="{FF2B5EF4-FFF2-40B4-BE49-F238E27FC236}">
                <a16:creationId xmlns:a16="http://schemas.microsoft.com/office/drawing/2014/main" id="{A256E5BC-71C1-6B7F-8A5C-9E2454B2ED31}"/>
              </a:ext>
            </a:extLst>
          </p:cNvPr>
          <p:cNvCxnSpPr>
            <a:cxnSpLocks/>
          </p:cNvCxnSpPr>
          <p:nvPr/>
        </p:nvCxnSpPr>
        <p:spPr>
          <a:xfrm>
            <a:off x="4747259" y="1843224"/>
            <a:ext cx="1526541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gyenes összekötő nyíllal 47">
            <a:extLst>
              <a:ext uri="{FF2B5EF4-FFF2-40B4-BE49-F238E27FC236}">
                <a16:creationId xmlns:a16="http://schemas.microsoft.com/office/drawing/2014/main" id="{B6D61CBB-B5B7-CAF1-12C7-0D4CA387B912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273800" y="3106874"/>
            <a:ext cx="0" cy="619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lyamatábra: Befejezés 50">
            <a:extLst>
              <a:ext uri="{FF2B5EF4-FFF2-40B4-BE49-F238E27FC236}">
                <a16:creationId xmlns:a16="http://schemas.microsoft.com/office/drawing/2014/main" id="{E408BCF0-C860-7436-692F-DA4C30FFC7A3}"/>
              </a:ext>
            </a:extLst>
          </p:cNvPr>
          <p:cNvSpPr/>
          <p:nvPr/>
        </p:nvSpPr>
        <p:spPr>
          <a:xfrm>
            <a:off x="5293997" y="5430347"/>
            <a:ext cx="1959606" cy="908050"/>
          </a:xfrm>
          <a:custGeom>
            <a:avLst/>
            <a:gdLst>
              <a:gd name="connsiteX0" fmla="*/ 315260 w 1959606"/>
              <a:gd name="connsiteY0" fmla="*/ 0 h 908050"/>
              <a:gd name="connsiteX1" fmla="*/ 953221 w 1959606"/>
              <a:gd name="connsiteY1" fmla="*/ 0 h 908050"/>
              <a:gd name="connsiteX2" fmla="*/ 1644345 w 1959606"/>
              <a:gd name="connsiteY2" fmla="*/ 0 h 908050"/>
              <a:gd name="connsiteX3" fmla="*/ 1959606 w 1959606"/>
              <a:gd name="connsiteY3" fmla="*/ 454025 h 908050"/>
              <a:gd name="connsiteX4" fmla="*/ 1644345 w 1959606"/>
              <a:gd name="connsiteY4" fmla="*/ 908050 h 908050"/>
              <a:gd name="connsiteX5" fmla="*/ 966512 w 1959606"/>
              <a:gd name="connsiteY5" fmla="*/ 908050 h 908050"/>
              <a:gd name="connsiteX6" fmla="*/ 315260 w 1959606"/>
              <a:gd name="connsiteY6" fmla="*/ 908050 h 908050"/>
              <a:gd name="connsiteX7" fmla="*/ 0 w 1959606"/>
              <a:gd name="connsiteY7" fmla="*/ 454025 h 908050"/>
              <a:gd name="connsiteX8" fmla="*/ 315260 w 1959606"/>
              <a:gd name="connsiteY8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06" h="908050" fill="none" extrusionOk="0">
                <a:moveTo>
                  <a:pt x="315260" y="0"/>
                </a:moveTo>
                <a:cubicBezTo>
                  <a:pt x="594721" y="-6511"/>
                  <a:pt x="783841" y="-688"/>
                  <a:pt x="953221" y="0"/>
                </a:cubicBezTo>
                <a:cubicBezTo>
                  <a:pt x="1122601" y="688"/>
                  <a:pt x="1374060" y="-33780"/>
                  <a:pt x="1644345" y="0"/>
                </a:cubicBezTo>
                <a:cubicBezTo>
                  <a:pt x="1824221" y="32221"/>
                  <a:pt x="1953124" y="234157"/>
                  <a:pt x="1959606" y="454025"/>
                </a:cubicBezTo>
                <a:cubicBezTo>
                  <a:pt x="1977638" y="722704"/>
                  <a:pt x="1845390" y="934093"/>
                  <a:pt x="1644345" y="908050"/>
                </a:cubicBezTo>
                <a:cubicBezTo>
                  <a:pt x="1318608" y="940625"/>
                  <a:pt x="1138216" y="890313"/>
                  <a:pt x="966512" y="908050"/>
                </a:cubicBezTo>
                <a:cubicBezTo>
                  <a:pt x="794808" y="925787"/>
                  <a:pt x="494085" y="887249"/>
                  <a:pt x="315260" y="908050"/>
                </a:cubicBezTo>
                <a:cubicBezTo>
                  <a:pt x="162391" y="919695"/>
                  <a:pt x="47933" y="712915"/>
                  <a:pt x="0" y="454025"/>
                </a:cubicBezTo>
                <a:cubicBezTo>
                  <a:pt x="-10935" y="193034"/>
                  <a:pt x="153224" y="-39335"/>
                  <a:pt x="315260" y="0"/>
                </a:cubicBezTo>
                <a:close/>
              </a:path>
              <a:path w="1959606" h="908050" stroke="0" extrusionOk="0">
                <a:moveTo>
                  <a:pt x="315260" y="0"/>
                </a:moveTo>
                <a:cubicBezTo>
                  <a:pt x="493495" y="2059"/>
                  <a:pt x="649539" y="-21737"/>
                  <a:pt x="979803" y="0"/>
                </a:cubicBezTo>
                <a:cubicBezTo>
                  <a:pt x="1310067" y="21737"/>
                  <a:pt x="1375881" y="29809"/>
                  <a:pt x="1644345" y="0"/>
                </a:cubicBezTo>
                <a:cubicBezTo>
                  <a:pt x="1834462" y="13732"/>
                  <a:pt x="1954731" y="179018"/>
                  <a:pt x="1959606" y="454025"/>
                </a:cubicBezTo>
                <a:cubicBezTo>
                  <a:pt x="1975775" y="719814"/>
                  <a:pt x="1824357" y="921336"/>
                  <a:pt x="1644345" y="908050"/>
                </a:cubicBezTo>
                <a:cubicBezTo>
                  <a:pt x="1500722" y="923512"/>
                  <a:pt x="1179085" y="909525"/>
                  <a:pt x="1019675" y="908050"/>
                </a:cubicBezTo>
                <a:cubicBezTo>
                  <a:pt x="860265" y="906576"/>
                  <a:pt x="507108" y="920938"/>
                  <a:pt x="315260" y="908050"/>
                </a:cubicBezTo>
                <a:cubicBezTo>
                  <a:pt x="146104" y="921528"/>
                  <a:pt x="12912" y="728372"/>
                  <a:pt x="0" y="454025"/>
                </a:cubicBezTo>
                <a:cubicBezTo>
                  <a:pt x="-34884" y="196331"/>
                  <a:pt x="179163" y="-7131"/>
                  <a:pt x="315260" y="0"/>
                </a:cubicBezTo>
                <a:close/>
              </a:path>
            </a:pathLst>
          </a:custGeom>
          <a:solidFill>
            <a:srgbClr val="BD1F2D"/>
          </a:solidFill>
          <a:ln w="69850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Termina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Néhányan </a:t>
            </a:r>
            <a:r>
              <a:rPr lang="hu-HU" dirty="0" err="1"/>
              <a:t>mobilozni</a:t>
            </a:r>
            <a:r>
              <a:rPr lang="hu-HU" dirty="0"/>
              <a:t> kezdenek </a:t>
            </a:r>
            <a:r>
              <a:rPr lang="hu-HU" dirty="0">
                <a:sym typeface="Wingdings" panose="05000000000000000000" pitchFamily="2" charset="2"/>
              </a:rPr>
              <a:t></a:t>
            </a:r>
            <a:endParaRPr lang="hu-HU" dirty="0"/>
          </a:p>
        </p:txBody>
      </p:sp>
      <p:cxnSp>
        <p:nvCxnSpPr>
          <p:cNvPr id="52" name="Egyenes összekötő nyíllal 51">
            <a:extLst>
              <a:ext uri="{FF2B5EF4-FFF2-40B4-BE49-F238E27FC236}">
                <a16:creationId xmlns:a16="http://schemas.microsoft.com/office/drawing/2014/main" id="{D908FF89-09DC-62B3-A0EC-21F35FCEC3A3}"/>
              </a:ext>
            </a:extLst>
          </p:cNvPr>
          <p:cNvCxnSpPr>
            <a:cxnSpLocks/>
          </p:cNvCxnSpPr>
          <p:nvPr/>
        </p:nvCxnSpPr>
        <p:spPr>
          <a:xfrm>
            <a:off x="6273800" y="4864100"/>
            <a:ext cx="0" cy="5814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églalap 52">
            <a:extLst>
              <a:ext uri="{FF2B5EF4-FFF2-40B4-BE49-F238E27FC236}">
                <a16:creationId xmlns:a16="http://schemas.microsoft.com/office/drawing/2014/main" id="{989CFD16-D658-72E1-5B59-AA35DEFCD8A5}"/>
              </a:ext>
            </a:extLst>
          </p:cNvPr>
          <p:cNvSpPr/>
          <p:nvPr/>
        </p:nvSpPr>
        <p:spPr>
          <a:xfrm>
            <a:off x="8040370" y="2232295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60535 w 1869440"/>
              <a:gd name="connsiteY1" fmla="*/ 0 h 873761"/>
              <a:gd name="connsiteX2" fmla="*/ 1283682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10668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41841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54356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223817" y="16393"/>
                  <a:pt x="453608" y="-30200"/>
                  <a:pt x="660535" y="0"/>
                </a:cubicBezTo>
                <a:cubicBezTo>
                  <a:pt x="867463" y="30200"/>
                  <a:pt x="1126576" y="9489"/>
                  <a:pt x="1283682" y="0"/>
                </a:cubicBezTo>
                <a:cubicBezTo>
                  <a:pt x="1440788" y="-9489"/>
                  <a:pt x="1717711" y="27031"/>
                  <a:pt x="1869440" y="0"/>
                </a:cubicBezTo>
                <a:cubicBezTo>
                  <a:pt x="1850356" y="93651"/>
                  <a:pt x="1852614" y="250375"/>
                  <a:pt x="1869440" y="410668"/>
                </a:cubicBezTo>
                <a:cubicBezTo>
                  <a:pt x="1886266" y="570961"/>
                  <a:pt x="1892369" y="698741"/>
                  <a:pt x="1869440" y="873761"/>
                </a:cubicBezTo>
                <a:cubicBezTo>
                  <a:pt x="1698695" y="879060"/>
                  <a:pt x="1495421" y="879574"/>
                  <a:pt x="1246293" y="873761"/>
                </a:cubicBezTo>
                <a:cubicBezTo>
                  <a:pt x="997165" y="867948"/>
                  <a:pt x="776038" y="857506"/>
                  <a:pt x="641841" y="873761"/>
                </a:cubicBezTo>
                <a:cubicBezTo>
                  <a:pt x="507644" y="890016"/>
                  <a:pt x="277733" y="880355"/>
                  <a:pt x="0" y="873761"/>
                </a:cubicBezTo>
                <a:cubicBezTo>
                  <a:pt x="-19179" y="742477"/>
                  <a:pt x="-13985" y="610472"/>
                  <a:pt x="0" y="454356"/>
                </a:cubicBezTo>
                <a:cubicBezTo>
                  <a:pt x="13985" y="298240"/>
                  <a:pt x="-11911" y="125585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206085" y="18889"/>
                  <a:pt x="336545" y="-13855"/>
                  <a:pt x="623147" y="0"/>
                </a:cubicBezTo>
                <a:cubicBezTo>
                  <a:pt x="909749" y="13855"/>
                  <a:pt x="1027857" y="-20405"/>
                  <a:pt x="1227599" y="0"/>
                </a:cubicBezTo>
                <a:cubicBezTo>
                  <a:pt x="1427341" y="20405"/>
                  <a:pt x="1629363" y="23517"/>
                  <a:pt x="1869440" y="0"/>
                </a:cubicBezTo>
                <a:cubicBezTo>
                  <a:pt x="1850127" y="192661"/>
                  <a:pt x="1876717" y="253241"/>
                  <a:pt x="1869440" y="419405"/>
                </a:cubicBezTo>
                <a:cubicBezTo>
                  <a:pt x="1862163" y="585570"/>
                  <a:pt x="1884596" y="756157"/>
                  <a:pt x="1869440" y="873761"/>
                </a:cubicBezTo>
                <a:cubicBezTo>
                  <a:pt x="1742891" y="870338"/>
                  <a:pt x="1438649" y="875103"/>
                  <a:pt x="1283682" y="873761"/>
                </a:cubicBezTo>
                <a:cubicBezTo>
                  <a:pt x="1128715" y="872419"/>
                  <a:pt x="813498" y="875043"/>
                  <a:pt x="641841" y="873761"/>
                </a:cubicBezTo>
                <a:cubicBezTo>
                  <a:pt x="470184" y="872479"/>
                  <a:pt x="156635" y="857126"/>
                  <a:pt x="0" y="873761"/>
                </a:cubicBezTo>
                <a:cubicBezTo>
                  <a:pt x="-19582" y="704276"/>
                  <a:pt x="3276" y="595731"/>
                  <a:pt x="0" y="436881"/>
                </a:cubicBezTo>
                <a:cubicBezTo>
                  <a:pt x="-3276" y="278031"/>
                  <a:pt x="-10806" y="208066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331389624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Aki figyel, azzal folytatjuk</a:t>
            </a:r>
          </a:p>
        </p:txBody>
      </p:sp>
      <p:cxnSp>
        <p:nvCxnSpPr>
          <p:cNvPr id="55" name="Egyenes összekötő nyíllal 54">
            <a:extLst>
              <a:ext uri="{FF2B5EF4-FFF2-40B4-BE49-F238E27FC236}">
                <a16:creationId xmlns:a16="http://schemas.microsoft.com/office/drawing/2014/main" id="{9E6B6A1A-AC4D-1BE4-2790-C076EDABB51D}"/>
              </a:ext>
            </a:extLst>
          </p:cNvPr>
          <p:cNvCxnSpPr>
            <a:cxnSpLocks/>
          </p:cNvCxnSpPr>
          <p:nvPr/>
        </p:nvCxnSpPr>
        <p:spPr>
          <a:xfrm flipV="1">
            <a:off x="7559040" y="1843224"/>
            <a:ext cx="0" cy="2451916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gyenes összekötő nyíllal 55">
            <a:extLst>
              <a:ext uri="{FF2B5EF4-FFF2-40B4-BE49-F238E27FC236}">
                <a16:creationId xmlns:a16="http://schemas.microsoft.com/office/drawing/2014/main" id="{EBC6F768-FBDB-3303-2BFE-ACE0991D270F}"/>
              </a:ext>
            </a:extLst>
          </p:cNvPr>
          <p:cNvCxnSpPr>
            <a:cxnSpLocks/>
          </p:cNvCxnSpPr>
          <p:nvPr/>
        </p:nvCxnSpPr>
        <p:spPr>
          <a:xfrm>
            <a:off x="7156450" y="4295140"/>
            <a:ext cx="402590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nyíllal 56">
            <a:extLst>
              <a:ext uri="{FF2B5EF4-FFF2-40B4-BE49-F238E27FC236}">
                <a16:creationId xmlns:a16="http://schemas.microsoft.com/office/drawing/2014/main" id="{9C405E81-B977-C834-CE10-165F19CD4A56}"/>
              </a:ext>
            </a:extLst>
          </p:cNvPr>
          <p:cNvCxnSpPr>
            <a:cxnSpLocks/>
          </p:cNvCxnSpPr>
          <p:nvPr/>
        </p:nvCxnSpPr>
        <p:spPr>
          <a:xfrm>
            <a:off x="8989060" y="1843224"/>
            <a:ext cx="0" cy="3898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gyenes összekötő nyíllal 57">
            <a:extLst>
              <a:ext uri="{FF2B5EF4-FFF2-40B4-BE49-F238E27FC236}">
                <a16:creationId xmlns:a16="http://schemas.microsoft.com/office/drawing/2014/main" id="{A62591F0-0CBE-5C3E-FEF3-4346A043A00C}"/>
              </a:ext>
            </a:extLst>
          </p:cNvPr>
          <p:cNvCxnSpPr>
            <a:cxnSpLocks/>
          </p:cNvCxnSpPr>
          <p:nvPr/>
        </p:nvCxnSpPr>
        <p:spPr>
          <a:xfrm>
            <a:off x="7559040" y="1847401"/>
            <a:ext cx="1430020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églalap 67">
            <a:extLst>
              <a:ext uri="{FF2B5EF4-FFF2-40B4-BE49-F238E27FC236}">
                <a16:creationId xmlns:a16="http://schemas.microsoft.com/office/drawing/2014/main" id="{50F6B545-48FB-0CAD-2376-F8A50F105BDD}"/>
              </a:ext>
            </a:extLst>
          </p:cNvPr>
          <p:cNvSpPr/>
          <p:nvPr/>
        </p:nvSpPr>
        <p:spPr>
          <a:xfrm>
            <a:off x="7952740" y="3494394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41841 w 1869440"/>
              <a:gd name="connsiteY1" fmla="*/ 0 h 873761"/>
              <a:gd name="connsiteX2" fmla="*/ 1264988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45618 h 873761"/>
              <a:gd name="connsiteX5" fmla="*/ 1869440 w 1869440"/>
              <a:gd name="connsiteY5" fmla="*/ 873761 h 873761"/>
              <a:gd name="connsiteX6" fmla="*/ 1246293 w 1869440"/>
              <a:gd name="connsiteY6" fmla="*/ 873761 h 873761"/>
              <a:gd name="connsiteX7" fmla="*/ 679230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36881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248182" y="29302"/>
                  <a:pt x="415811" y="16482"/>
                  <a:pt x="641841" y="0"/>
                </a:cubicBezTo>
                <a:cubicBezTo>
                  <a:pt x="867871" y="-16482"/>
                  <a:pt x="1049253" y="27623"/>
                  <a:pt x="1264988" y="0"/>
                </a:cubicBezTo>
                <a:cubicBezTo>
                  <a:pt x="1480723" y="-27623"/>
                  <a:pt x="1656632" y="-24633"/>
                  <a:pt x="1869440" y="0"/>
                </a:cubicBezTo>
                <a:cubicBezTo>
                  <a:pt x="1850941" y="211660"/>
                  <a:pt x="1886037" y="334294"/>
                  <a:pt x="1869440" y="445618"/>
                </a:cubicBezTo>
                <a:cubicBezTo>
                  <a:pt x="1852843" y="556942"/>
                  <a:pt x="1877604" y="752329"/>
                  <a:pt x="1869440" y="873761"/>
                </a:cubicBezTo>
                <a:cubicBezTo>
                  <a:pt x="1677543" y="861277"/>
                  <a:pt x="1475728" y="896961"/>
                  <a:pt x="1246293" y="873761"/>
                </a:cubicBezTo>
                <a:cubicBezTo>
                  <a:pt x="1016858" y="850561"/>
                  <a:pt x="848070" y="872748"/>
                  <a:pt x="679230" y="873761"/>
                </a:cubicBezTo>
                <a:cubicBezTo>
                  <a:pt x="510390" y="874774"/>
                  <a:pt x="305619" y="881309"/>
                  <a:pt x="0" y="873761"/>
                </a:cubicBezTo>
                <a:cubicBezTo>
                  <a:pt x="19464" y="783258"/>
                  <a:pt x="2253" y="601796"/>
                  <a:pt x="0" y="436881"/>
                </a:cubicBezTo>
                <a:cubicBezTo>
                  <a:pt x="-2253" y="271966"/>
                  <a:pt x="1892" y="95898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178310" y="11349"/>
                  <a:pt x="328056" y="24174"/>
                  <a:pt x="585758" y="0"/>
                </a:cubicBezTo>
                <a:cubicBezTo>
                  <a:pt x="843460" y="-24174"/>
                  <a:pt x="980501" y="20974"/>
                  <a:pt x="1171516" y="0"/>
                </a:cubicBezTo>
                <a:cubicBezTo>
                  <a:pt x="1362531" y="-20974"/>
                  <a:pt x="1680073" y="34757"/>
                  <a:pt x="1869440" y="0"/>
                </a:cubicBezTo>
                <a:cubicBezTo>
                  <a:pt x="1888263" y="112210"/>
                  <a:pt x="1874053" y="231701"/>
                  <a:pt x="1869440" y="454356"/>
                </a:cubicBezTo>
                <a:cubicBezTo>
                  <a:pt x="1864827" y="677011"/>
                  <a:pt x="1875958" y="770592"/>
                  <a:pt x="1869440" y="873761"/>
                </a:cubicBezTo>
                <a:cubicBezTo>
                  <a:pt x="1606785" y="870581"/>
                  <a:pt x="1442607" y="896553"/>
                  <a:pt x="1208905" y="873761"/>
                </a:cubicBezTo>
                <a:cubicBezTo>
                  <a:pt x="975204" y="850969"/>
                  <a:pt x="838512" y="845529"/>
                  <a:pt x="604452" y="873761"/>
                </a:cubicBezTo>
                <a:cubicBezTo>
                  <a:pt x="370392" y="901993"/>
                  <a:pt x="196657" y="884213"/>
                  <a:pt x="0" y="873761"/>
                </a:cubicBezTo>
                <a:cubicBezTo>
                  <a:pt x="-19111" y="689771"/>
                  <a:pt x="-16719" y="568663"/>
                  <a:pt x="0" y="445618"/>
                </a:cubicBezTo>
                <a:cubicBezTo>
                  <a:pt x="16719" y="322573"/>
                  <a:pt x="16620" y="214571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24044683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9" name="Téglalap 68">
            <a:extLst>
              <a:ext uri="{FF2B5EF4-FFF2-40B4-BE49-F238E27FC236}">
                <a16:creationId xmlns:a16="http://schemas.microsoft.com/office/drawing/2014/main" id="{71D71378-D285-9305-39A6-002E1000DA61}"/>
              </a:ext>
            </a:extLst>
          </p:cNvPr>
          <p:cNvSpPr/>
          <p:nvPr/>
        </p:nvSpPr>
        <p:spPr>
          <a:xfrm>
            <a:off x="8105140" y="3646794"/>
            <a:ext cx="1869440" cy="873761"/>
          </a:xfrm>
          <a:custGeom>
            <a:avLst/>
            <a:gdLst>
              <a:gd name="connsiteX0" fmla="*/ 0 w 1869440"/>
              <a:gd name="connsiteY0" fmla="*/ 0 h 873761"/>
              <a:gd name="connsiteX1" fmla="*/ 623147 w 1869440"/>
              <a:gd name="connsiteY1" fmla="*/ 0 h 873761"/>
              <a:gd name="connsiteX2" fmla="*/ 1246293 w 1869440"/>
              <a:gd name="connsiteY2" fmla="*/ 0 h 873761"/>
              <a:gd name="connsiteX3" fmla="*/ 1869440 w 1869440"/>
              <a:gd name="connsiteY3" fmla="*/ 0 h 873761"/>
              <a:gd name="connsiteX4" fmla="*/ 1869440 w 1869440"/>
              <a:gd name="connsiteY4" fmla="*/ 428143 h 873761"/>
              <a:gd name="connsiteX5" fmla="*/ 1869440 w 1869440"/>
              <a:gd name="connsiteY5" fmla="*/ 873761 h 873761"/>
              <a:gd name="connsiteX6" fmla="*/ 1208905 w 1869440"/>
              <a:gd name="connsiteY6" fmla="*/ 873761 h 873761"/>
              <a:gd name="connsiteX7" fmla="*/ 623147 w 1869440"/>
              <a:gd name="connsiteY7" fmla="*/ 873761 h 873761"/>
              <a:gd name="connsiteX8" fmla="*/ 0 w 1869440"/>
              <a:gd name="connsiteY8" fmla="*/ 873761 h 873761"/>
              <a:gd name="connsiteX9" fmla="*/ 0 w 1869440"/>
              <a:gd name="connsiteY9" fmla="*/ 463093 h 873761"/>
              <a:gd name="connsiteX10" fmla="*/ 0 w 1869440"/>
              <a:gd name="connsiteY10" fmla="*/ 0 h 87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69440" h="873761" fill="none" extrusionOk="0">
                <a:moveTo>
                  <a:pt x="0" y="0"/>
                </a:moveTo>
                <a:cubicBezTo>
                  <a:pt x="164406" y="27993"/>
                  <a:pt x="433800" y="15765"/>
                  <a:pt x="623147" y="0"/>
                </a:cubicBezTo>
                <a:cubicBezTo>
                  <a:pt x="812494" y="-15765"/>
                  <a:pt x="983879" y="-28496"/>
                  <a:pt x="1246293" y="0"/>
                </a:cubicBezTo>
                <a:cubicBezTo>
                  <a:pt x="1508707" y="28496"/>
                  <a:pt x="1559590" y="22539"/>
                  <a:pt x="1869440" y="0"/>
                </a:cubicBezTo>
                <a:cubicBezTo>
                  <a:pt x="1868830" y="149096"/>
                  <a:pt x="1887853" y="231511"/>
                  <a:pt x="1869440" y="428143"/>
                </a:cubicBezTo>
                <a:cubicBezTo>
                  <a:pt x="1851027" y="624775"/>
                  <a:pt x="1852726" y="714176"/>
                  <a:pt x="1869440" y="873761"/>
                </a:cubicBezTo>
                <a:cubicBezTo>
                  <a:pt x="1653801" y="874972"/>
                  <a:pt x="1385765" y="894940"/>
                  <a:pt x="1208905" y="873761"/>
                </a:cubicBezTo>
                <a:cubicBezTo>
                  <a:pt x="1032046" y="852582"/>
                  <a:pt x="863362" y="863785"/>
                  <a:pt x="623147" y="873761"/>
                </a:cubicBezTo>
                <a:cubicBezTo>
                  <a:pt x="382932" y="883737"/>
                  <a:pt x="172930" y="884702"/>
                  <a:pt x="0" y="873761"/>
                </a:cubicBezTo>
                <a:cubicBezTo>
                  <a:pt x="4904" y="699981"/>
                  <a:pt x="-1708" y="553538"/>
                  <a:pt x="0" y="463093"/>
                </a:cubicBezTo>
                <a:cubicBezTo>
                  <a:pt x="1708" y="372648"/>
                  <a:pt x="4935" y="127949"/>
                  <a:pt x="0" y="0"/>
                </a:cubicBezTo>
                <a:close/>
              </a:path>
              <a:path w="1869440" h="873761" stroke="0" extrusionOk="0">
                <a:moveTo>
                  <a:pt x="0" y="0"/>
                </a:moveTo>
                <a:cubicBezTo>
                  <a:pt x="177120" y="-21538"/>
                  <a:pt x="338764" y="879"/>
                  <a:pt x="604452" y="0"/>
                </a:cubicBezTo>
                <a:cubicBezTo>
                  <a:pt x="870140" y="-879"/>
                  <a:pt x="992475" y="29207"/>
                  <a:pt x="1208905" y="0"/>
                </a:cubicBezTo>
                <a:cubicBezTo>
                  <a:pt x="1425335" y="-29207"/>
                  <a:pt x="1579521" y="-16952"/>
                  <a:pt x="1869440" y="0"/>
                </a:cubicBezTo>
                <a:cubicBezTo>
                  <a:pt x="1874349" y="175320"/>
                  <a:pt x="1884943" y="340022"/>
                  <a:pt x="1869440" y="436881"/>
                </a:cubicBezTo>
                <a:cubicBezTo>
                  <a:pt x="1853937" y="533740"/>
                  <a:pt x="1853981" y="740827"/>
                  <a:pt x="1869440" y="873761"/>
                </a:cubicBezTo>
                <a:cubicBezTo>
                  <a:pt x="1701455" y="884088"/>
                  <a:pt x="1383070" y="849360"/>
                  <a:pt x="1227599" y="873761"/>
                </a:cubicBezTo>
                <a:cubicBezTo>
                  <a:pt x="1072128" y="898162"/>
                  <a:pt x="831469" y="878715"/>
                  <a:pt x="660535" y="873761"/>
                </a:cubicBezTo>
                <a:cubicBezTo>
                  <a:pt x="489601" y="868807"/>
                  <a:pt x="218465" y="849090"/>
                  <a:pt x="0" y="873761"/>
                </a:cubicBezTo>
                <a:cubicBezTo>
                  <a:pt x="-15320" y="665613"/>
                  <a:pt x="-16403" y="624043"/>
                  <a:pt x="0" y="445618"/>
                </a:cubicBezTo>
                <a:cubicBezTo>
                  <a:pt x="16403" y="267193"/>
                  <a:pt x="-6479" y="161224"/>
                  <a:pt x="0" y="0"/>
                </a:cubicBezTo>
                <a:close/>
              </a:path>
            </a:pathLst>
          </a:custGeom>
          <a:solidFill>
            <a:srgbClr val="2E2E2E"/>
          </a:solidFill>
          <a:ln w="53975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2634031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Fóliák,</a:t>
            </a:r>
          </a:p>
          <a:p>
            <a:pPr algn="ctr"/>
            <a:r>
              <a:rPr lang="hu-HU" dirty="0"/>
              <a:t>gondolatok</a:t>
            </a:r>
          </a:p>
        </p:txBody>
      </p:sp>
      <p:cxnSp>
        <p:nvCxnSpPr>
          <p:cNvPr id="70" name="Egyenes összekötő nyíllal 69">
            <a:extLst>
              <a:ext uri="{FF2B5EF4-FFF2-40B4-BE49-F238E27FC236}">
                <a16:creationId xmlns:a16="http://schemas.microsoft.com/office/drawing/2014/main" id="{D257B5AE-8626-CAFD-C0CA-B59C62AD6B84}"/>
              </a:ext>
            </a:extLst>
          </p:cNvPr>
          <p:cNvCxnSpPr>
            <a:cxnSpLocks/>
          </p:cNvCxnSpPr>
          <p:nvPr/>
        </p:nvCxnSpPr>
        <p:spPr>
          <a:xfrm>
            <a:off x="8989060" y="3106056"/>
            <a:ext cx="0" cy="3898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gyenes összekötő nyíllal 75">
            <a:extLst>
              <a:ext uri="{FF2B5EF4-FFF2-40B4-BE49-F238E27FC236}">
                <a16:creationId xmlns:a16="http://schemas.microsoft.com/office/drawing/2014/main" id="{86874404-ACC2-71AE-91D6-020077E0E79A}"/>
              </a:ext>
            </a:extLst>
          </p:cNvPr>
          <p:cNvCxnSpPr/>
          <p:nvPr/>
        </p:nvCxnSpPr>
        <p:spPr>
          <a:xfrm>
            <a:off x="2672080" y="3371033"/>
            <a:ext cx="0" cy="4525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gyenes összekötő nyíllal 76">
            <a:extLst>
              <a:ext uri="{FF2B5EF4-FFF2-40B4-BE49-F238E27FC236}">
                <a16:creationId xmlns:a16="http://schemas.microsoft.com/office/drawing/2014/main" id="{5394F33C-66DB-69FF-39BE-941CFA28393E}"/>
              </a:ext>
            </a:extLst>
          </p:cNvPr>
          <p:cNvCxnSpPr>
            <a:cxnSpLocks/>
          </p:cNvCxnSpPr>
          <p:nvPr/>
        </p:nvCxnSpPr>
        <p:spPr>
          <a:xfrm>
            <a:off x="3561332" y="4392565"/>
            <a:ext cx="516889" cy="0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Egyenes összekötő nyíllal 1">
            <a:extLst>
              <a:ext uri="{FF2B5EF4-FFF2-40B4-BE49-F238E27FC236}">
                <a16:creationId xmlns:a16="http://schemas.microsoft.com/office/drawing/2014/main" id="{58273810-B887-CFE2-3538-20E053B15933}"/>
              </a:ext>
            </a:extLst>
          </p:cNvPr>
          <p:cNvCxnSpPr>
            <a:cxnSpLocks/>
            <a:stCxn id="69" idx="2"/>
          </p:cNvCxnSpPr>
          <p:nvPr/>
        </p:nvCxnSpPr>
        <p:spPr>
          <a:xfrm>
            <a:off x="9039860" y="4520555"/>
            <a:ext cx="0" cy="8935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lyamatábra: Befejezés 4">
            <a:extLst>
              <a:ext uri="{FF2B5EF4-FFF2-40B4-BE49-F238E27FC236}">
                <a16:creationId xmlns:a16="http://schemas.microsoft.com/office/drawing/2014/main" id="{4FA5261E-AB54-1421-8C8B-C06A1F599EBC}"/>
              </a:ext>
            </a:extLst>
          </p:cNvPr>
          <p:cNvSpPr/>
          <p:nvPr/>
        </p:nvSpPr>
        <p:spPr>
          <a:xfrm>
            <a:off x="8040370" y="5414097"/>
            <a:ext cx="1959606" cy="908050"/>
          </a:xfrm>
          <a:custGeom>
            <a:avLst/>
            <a:gdLst>
              <a:gd name="connsiteX0" fmla="*/ 315260 w 1959606"/>
              <a:gd name="connsiteY0" fmla="*/ 0 h 908050"/>
              <a:gd name="connsiteX1" fmla="*/ 953221 w 1959606"/>
              <a:gd name="connsiteY1" fmla="*/ 0 h 908050"/>
              <a:gd name="connsiteX2" fmla="*/ 1644345 w 1959606"/>
              <a:gd name="connsiteY2" fmla="*/ 0 h 908050"/>
              <a:gd name="connsiteX3" fmla="*/ 1959606 w 1959606"/>
              <a:gd name="connsiteY3" fmla="*/ 454025 h 908050"/>
              <a:gd name="connsiteX4" fmla="*/ 1644345 w 1959606"/>
              <a:gd name="connsiteY4" fmla="*/ 908050 h 908050"/>
              <a:gd name="connsiteX5" fmla="*/ 966512 w 1959606"/>
              <a:gd name="connsiteY5" fmla="*/ 908050 h 908050"/>
              <a:gd name="connsiteX6" fmla="*/ 315260 w 1959606"/>
              <a:gd name="connsiteY6" fmla="*/ 908050 h 908050"/>
              <a:gd name="connsiteX7" fmla="*/ 0 w 1959606"/>
              <a:gd name="connsiteY7" fmla="*/ 454025 h 908050"/>
              <a:gd name="connsiteX8" fmla="*/ 315260 w 1959606"/>
              <a:gd name="connsiteY8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06" h="908050" fill="none" extrusionOk="0">
                <a:moveTo>
                  <a:pt x="315260" y="0"/>
                </a:moveTo>
                <a:cubicBezTo>
                  <a:pt x="594721" y="-6511"/>
                  <a:pt x="783841" y="-688"/>
                  <a:pt x="953221" y="0"/>
                </a:cubicBezTo>
                <a:cubicBezTo>
                  <a:pt x="1122601" y="688"/>
                  <a:pt x="1374060" y="-33780"/>
                  <a:pt x="1644345" y="0"/>
                </a:cubicBezTo>
                <a:cubicBezTo>
                  <a:pt x="1824221" y="32221"/>
                  <a:pt x="1953124" y="234157"/>
                  <a:pt x="1959606" y="454025"/>
                </a:cubicBezTo>
                <a:cubicBezTo>
                  <a:pt x="1977638" y="722704"/>
                  <a:pt x="1845390" y="934093"/>
                  <a:pt x="1644345" y="908050"/>
                </a:cubicBezTo>
                <a:cubicBezTo>
                  <a:pt x="1318608" y="940625"/>
                  <a:pt x="1138216" y="890313"/>
                  <a:pt x="966512" y="908050"/>
                </a:cubicBezTo>
                <a:cubicBezTo>
                  <a:pt x="794808" y="925787"/>
                  <a:pt x="494085" y="887249"/>
                  <a:pt x="315260" y="908050"/>
                </a:cubicBezTo>
                <a:cubicBezTo>
                  <a:pt x="162391" y="919695"/>
                  <a:pt x="47933" y="712915"/>
                  <a:pt x="0" y="454025"/>
                </a:cubicBezTo>
                <a:cubicBezTo>
                  <a:pt x="-10935" y="193034"/>
                  <a:pt x="153224" y="-39335"/>
                  <a:pt x="315260" y="0"/>
                </a:cubicBezTo>
                <a:close/>
              </a:path>
              <a:path w="1959606" h="908050" stroke="0" extrusionOk="0">
                <a:moveTo>
                  <a:pt x="315260" y="0"/>
                </a:moveTo>
                <a:cubicBezTo>
                  <a:pt x="493495" y="2059"/>
                  <a:pt x="649539" y="-21737"/>
                  <a:pt x="979803" y="0"/>
                </a:cubicBezTo>
                <a:cubicBezTo>
                  <a:pt x="1310067" y="21737"/>
                  <a:pt x="1375881" y="29809"/>
                  <a:pt x="1644345" y="0"/>
                </a:cubicBezTo>
                <a:cubicBezTo>
                  <a:pt x="1834462" y="13732"/>
                  <a:pt x="1954731" y="179018"/>
                  <a:pt x="1959606" y="454025"/>
                </a:cubicBezTo>
                <a:cubicBezTo>
                  <a:pt x="1975775" y="719814"/>
                  <a:pt x="1824357" y="921336"/>
                  <a:pt x="1644345" y="908050"/>
                </a:cubicBezTo>
                <a:cubicBezTo>
                  <a:pt x="1500722" y="923512"/>
                  <a:pt x="1179085" y="909525"/>
                  <a:pt x="1019675" y="908050"/>
                </a:cubicBezTo>
                <a:cubicBezTo>
                  <a:pt x="860265" y="906576"/>
                  <a:pt x="507108" y="920938"/>
                  <a:pt x="315260" y="908050"/>
                </a:cubicBezTo>
                <a:cubicBezTo>
                  <a:pt x="146104" y="921528"/>
                  <a:pt x="12912" y="728372"/>
                  <a:pt x="0" y="454025"/>
                </a:cubicBezTo>
                <a:cubicBezTo>
                  <a:pt x="-34884" y="196331"/>
                  <a:pt x="179163" y="-7131"/>
                  <a:pt x="315260" y="0"/>
                </a:cubicBezTo>
                <a:close/>
              </a:path>
            </a:pathLst>
          </a:custGeom>
          <a:solidFill>
            <a:srgbClr val="BD1F2D"/>
          </a:solidFill>
          <a:ln w="69850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782294884">
                  <a:prstGeom prst="flowChartTermina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Kérdés esetén itt leszek az előadás után is</a:t>
            </a:r>
          </a:p>
        </p:txBody>
      </p:sp>
    </p:spTree>
    <p:extLst>
      <p:ext uri="{BB962C8B-B14F-4D97-AF65-F5344CB8AC3E}">
        <p14:creationId xmlns:p14="http://schemas.microsoft.com/office/powerpoint/2010/main" val="77997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51" grpId="0" animBg="1"/>
      <p:bldP spid="53" grpId="0" animBg="1"/>
      <p:bldP spid="68" grpId="0" animBg="1"/>
      <p:bldP spid="69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ép 12" descr="A képen személy, ruházat, baba, vezérlő látható">
            <a:extLst>
              <a:ext uri="{FF2B5EF4-FFF2-40B4-BE49-F238E27FC236}">
                <a16:creationId xmlns:a16="http://schemas.microsoft.com/office/drawing/2014/main" id="{42B607E3-96B9-0028-285D-27AA89548F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74" y="10933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ím 9">
            <a:extLst>
              <a:ext uri="{FF2B5EF4-FFF2-40B4-BE49-F238E27FC236}">
                <a16:creationId xmlns:a16="http://schemas.microsoft.com/office/drawing/2014/main" id="{4AB816AF-F4EC-3318-935E-0261D01F3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sz="3600" dirty="0"/>
              <a:t>El tudjátok képzelni ezt a helyzetet?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7A574E3E-9B58-731F-B0BA-358038DA3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2080" y="246272"/>
            <a:ext cx="5526158" cy="2334368"/>
          </a:xfrm>
          <a:solidFill>
            <a:srgbClr val="2E2E2E">
              <a:alpha val="88000"/>
            </a:srgbClr>
          </a:solidFill>
        </p:spPr>
        <p:txBody>
          <a:bodyPr>
            <a:normAutofit fontScale="62500" lnSpcReduction="20000"/>
          </a:bodyPr>
          <a:lstStyle/>
          <a:p>
            <a:r>
              <a:rPr lang="hu-HU" sz="3600" dirty="0">
                <a:solidFill>
                  <a:schemeClr val="bg1"/>
                </a:solidFill>
              </a:rPr>
              <a:t>Biztosító:</a:t>
            </a:r>
            <a:br>
              <a:rPr lang="hu-HU" sz="3600" dirty="0">
                <a:solidFill>
                  <a:schemeClr val="bg1"/>
                </a:solidFill>
              </a:rPr>
            </a:br>
            <a:r>
              <a:rPr lang="hu-HU" sz="3600" dirty="0">
                <a:solidFill>
                  <a:schemeClr val="bg1"/>
                </a:solidFill>
              </a:rPr>
              <a:t> 2 hónap múlva indulunk egy új üzletággal!</a:t>
            </a:r>
          </a:p>
          <a:p>
            <a:r>
              <a:rPr lang="hu-HU" sz="3600" dirty="0">
                <a:solidFill>
                  <a:schemeClr val="bg1"/>
                </a:solidFill>
              </a:rPr>
              <a:t>Oktatási intézmény:</a:t>
            </a:r>
            <a:br>
              <a:rPr lang="hu-HU" sz="3600" dirty="0">
                <a:solidFill>
                  <a:schemeClr val="bg1"/>
                </a:solidFill>
              </a:rPr>
            </a:br>
            <a:r>
              <a:rPr lang="hu-HU" sz="3600" dirty="0">
                <a:solidFill>
                  <a:schemeClr val="bg1"/>
                </a:solidFill>
              </a:rPr>
              <a:t>1000 különböző BO folyamat</a:t>
            </a:r>
          </a:p>
          <a:p>
            <a:r>
              <a:rPr lang="hu-HU" sz="3600" dirty="0">
                <a:solidFill>
                  <a:schemeClr val="bg1"/>
                </a:solidFill>
              </a:rPr>
              <a:t>Üzlethálózat:</a:t>
            </a:r>
            <a:br>
              <a:rPr lang="hu-HU" sz="3600" dirty="0">
                <a:solidFill>
                  <a:schemeClr val="bg1"/>
                </a:solidFill>
              </a:rPr>
            </a:br>
            <a:r>
              <a:rPr lang="hu-HU" sz="3600" dirty="0">
                <a:solidFill>
                  <a:schemeClr val="bg1"/>
                </a:solidFill>
              </a:rPr>
              <a:t>Van egy </a:t>
            </a:r>
            <a:r>
              <a:rPr lang="hu-HU" sz="3600" dirty="0" err="1">
                <a:solidFill>
                  <a:schemeClr val="bg1"/>
                </a:solidFill>
              </a:rPr>
              <a:t>excelünk</a:t>
            </a:r>
            <a:r>
              <a:rPr lang="hu-HU" sz="3600" dirty="0">
                <a:solidFill>
                  <a:schemeClr val="bg1"/>
                </a:solidFill>
              </a:rPr>
              <a:t>, </a:t>
            </a:r>
            <a:br>
              <a:rPr lang="hu-HU" sz="3600" dirty="0">
                <a:solidFill>
                  <a:schemeClr val="bg1"/>
                </a:solidFill>
              </a:rPr>
            </a:br>
            <a:r>
              <a:rPr lang="hu-HU" sz="3600" dirty="0">
                <a:solidFill>
                  <a:schemeClr val="bg1"/>
                </a:solidFill>
              </a:rPr>
              <a:t>50-en használjuk, </a:t>
            </a:r>
            <a:br>
              <a:rPr lang="hu-HU" sz="3600" dirty="0">
                <a:solidFill>
                  <a:schemeClr val="bg1"/>
                </a:solidFill>
              </a:rPr>
            </a:br>
            <a:r>
              <a:rPr lang="hu-HU" sz="3600" dirty="0">
                <a:solidFill>
                  <a:schemeClr val="bg1"/>
                </a:solidFill>
              </a:rPr>
              <a:t>65e sora van és ZZ oszlopa</a:t>
            </a:r>
            <a:endParaRPr lang="hu-HU" dirty="0">
              <a:solidFill>
                <a:schemeClr val="bg1"/>
              </a:solidFill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91473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E7157A80-0D14-632E-D7CB-43378E121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783" y="2292572"/>
            <a:ext cx="2257199" cy="4320000"/>
          </a:xfrm>
          <a:prstGeom prst="rect">
            <a:avLst/>
          </a:prstGeom>
          <a:ln w="101600">
            <a:solidFill>
              <a:srgbClr val="2E2E2E"/>
            </a:solidFill>
          </a:ln>
        </p:spPr>
      </p:pic>
      <p:sp>
        <p:nvSpPr>
          <p:cNvPr id="5" name="Cím 4">
            <a:extLst>
              <a:ext uri="{FF2B5EF4-FFF2-40B4-BE49-F238E27FC236}">
                <a16:creationId xmlns:a16="http://schemas.microsoft.com/office/drawing/2014/main" id="{4974EB69-1101-0F1C-3CF8-45A0F4BB7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Vannak „jól” előkészített projektek!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6CBF9E4-9BED-0058-E6A3-C05C854AC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079" y="1945348"/>
            <a:ext cx="3045600" cy="4320000"/>
          </a:xfrm>
          <a:prstGeom prst="rect">
            <a:avLst/>
          </a:prstGeom>
          <a:noFill/>
          <a:ln w="101600">
            <a:solidFill>
              <a:srgbClr val="BD1F2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BDE5300A-B96D-C67F-D83F-B00C963D7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2423" y="3796646"/>
            <a:ext cx="4806039" cy="3243805"/>
          </a:xfrm>
          <a:prstGeom prst="rect">
            <a:avLst/>
          </a:prstGeom>
          <a:ln w="101600">
            <a:solidFill>
              <a:srgbClr val="2E2E2E"/>
            </a:solidFill>
          </a:ln>
        </p:spPr>
      </p:pic>
      <p:pic>
        <p:nvPicPr>
          <p:cNvPr id="7" name="Picture 2" descr="https://xflower.hu/files/Infografika/workflowdrawexample.jpg">
            <a:extLst>
              <a:ext uri="{FF2B5EF4-FFF2-40B4-BE49-F238E27FC236}">
                <a16:creationId xmlns:a16="http://schemas.microsoft.com/office/drawing/2014/main" id="{F4DC3217-B073-6738-AA95-1A9985194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4730" y="1690688"/>
            <a:ext cx="3067201" cy="4320000"/>
          </a:xfrm>
          <a:prstGeom prst="rect">
            <a:avLst/>
          </a:prstGeom>
          <a:noFill/>
          <a:ln w="101600">
            <a:solidFill>
              <a:srgbClr val="BD1F2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78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homok, kültéri, Eolikus talajalakulat, dűne látható&#10;&#10;Automatikusan generált leírás">
            <a:extLst>
              <a:ext uri="{FF2B5EF4-FFF2-40B4-BE49-F238E27FC236}">
                <a16:creationId xmlns:a16="http://schemas.microsoft.com/office/drawing/2014/main" id="{6072AD38-80CB-11AA-B1CD-977823922B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" b="13910"/>
          <a:stretch/>
        </p:blipFill>
        <p:spPr>
          <a:xfrm>
            <a:off x="-126980" y="1270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ím 9">
            <a:extLst>
              <a:ext uri="{FF2B5EF4-FFF2-40B4-BE49-F238E27FC236}">
                <a16:creationId xmlns:a16="http://schemas.microsoft.com/office/drawing/2014/main" id="{4AB816AF-F4EC-3318-935E-0261D01F3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Ki ismeri igazából az üzletet?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Kép 1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932B622D-3516-3695-7E48-F8C57D5F93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397" y="-844742"/>
            <a:ext cx="2491603" cy="249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8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732247-F375-1FFE-E364-3E1D3B098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7352"/>
          </a:xfrm>
        </p:spPr>
        <p:txBody>
          <a:bodyPr/>
          <a:lstStyle/>
          <a:p>
            <a:r>
              <a:rPr lang="hu-HU" dirty="0"/>
              <a:t>Digitalizáljuk a folyamatot!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13EA032-FCD4-7EF9-E1AF-F76A6DF89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Le kell rajzolni!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Folyamat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Űrlap</a:t>
            </a:r>
          </a:p>
          <a:p>
            <a:pPr lvl="1"/>
            <a:r>
              <a:rPr lang="hu-HU" dirty="0">
                <a:solidFill>
                  <a:srgbClr val="BD1F2D"/>
                </a:solidFill>
              </a:rPr>
              <a:t>Sablon</a:t>
            </a:r>
          </a:p>
          <a:p>
            <a:endParaRPr lang="hu-HU" dirty="0"/>
          </a:p>
          <a:p>
            <a:r>
              <a:rPr lang="hu-HU" dirty="0" err="1"/>
              <a:t>Interface</a:t>
            </a:r>
            <a:endParaRPr lang="hu-HU" dirty="0"/>
          </a:p>
          <a:p>
            <a:pPr lvl="1"/>
            <a:r>
              <a:rPr lang="hu-HU" dirty="0">
                <a:solidFill>
                  <a:srgbClr val="BD1F2D"/>
                </a:solidFill>
              </a:rPr>
              <a:t>API </a:t>
            </a:r>
            <a:r>
              <a:rPr lang="hu-HU" dirty="0" err="1">
                <a:solidFill>
                  <a:srgbClr val="BD1F2D"/>
                </a:solidFill>
              </a:rPr>
              <a:t>tool</a:t>
            </a:r>
            <a:endParaRPr lang="hu-HU" dirty="0">
              <a:solidFill>
                <a:srgbClr val="BD1F2D"/>
              </a:solidFill>
            </a:endParaRPr>
          </a:p>
          <a:p>
            <a:pPr lvl="1"/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D268556-664A-1926-8522-D001964A4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829" y="1479404"/>
            <a:ext cx="4880727" cy="5041126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BD1F2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F0D22C3-17B5-9427-FE8F-B6C36DE09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425" y="2160639"/>
            <a:ext cx="4747918" cy="3879397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BD1F2D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46AAC25-87F2-481D-341B-9013C388BE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60" y="3150267"/>
            <a:ext cx="6112196" cy="3342608"/>
          </a:xfrm>
          <a:prstGeom prst="rect">
            <a:avLst/>
          </a:prstGeom>
          <a:ln w="25400">
            <a:solidFill>
              <a:srgbClr val="BD1F2D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474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6FC18E-86B2-C703-59C8-BBACE550D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299" y="48660"/>
            <a:ext cx="2876551" cy="1325563"/>
          </a:xfrm>
        </p:spPr>
        <p:txBody>
          <a:bodyPr/>
          <a:lstStyle/>
          <a:p>
            <a:r>
              <a:rPr lang="hu-HU" dirty="0" err="1">
                <a:solidFill>
                  <a:srgbClr val="BD1F2D"/>
                </a:solidFill>
              </a:rPr>
              <a:t>Workflow</a:t>
            </a:r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43FC18D-41BB-707B-6A88-6AE3E2342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296" y="2978192"/>
            <a:ext cx="2067368" cy="2010807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sz="2000" dirty="0">
                <a:solidFill>
                  <a:srgbClr val="BD1F2D"/>
                </a:solidFill>
              </a:rPr>
              <a:t>irányítóeszköz</a:t>
            </a:r>
          </a:p>
          <a:p>
            <a:pPr marL="0" indent="0">
              <a:buNone/>
            </a:pPr>
            <a:r>
              <a:rPr lang="hu-HU" sz="1600" dirty="0" err="1">
                <a:solidFill>
                  <a:srgbClr val="BD1F2D"/>
                </a:solidFill>
              </a:rPr>
              <a:t>struktúráltan</a:t>
            </a:r>
            <a:r>
              <a:rPr lang="hu-HU" sz="1600" dirty="0">
                <a:solidFill>
                  <a:srgbClr val="BD1F2D"/>
                </a:solidFill>
              </a:rPr>
              <a:t> irányítja a dokumentumok és a feladatok áramlását</a:t>
            </a:r>
          </a:p>
          <a:p>
            <a:pPr marL="0" indent="0">
              <a:buNone/>
            </a:pPr>
            <a:r>
              <a:rPr lang="hu-HU" sz="1600" dirty="0">
                <a:solidFill>
                  <a:srgbClr val="BD1F2D"/>
                </a:solidFill>
              </a:rPr>
              <a:t>biztosítja a munka-folyamatok zavartalan működését</a:t>
            </a:r>
            <a:r>
              <a:rPr lang="hu-HU" sz="2000" dirty="0">
                <a:solidFill>
                  <a:srgbClr val="BD1F2D"/>
                </a:solidFill>
              </a:rPr>
              <a:t>	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09E25EB-1C17-7202-2A5A-DE69AABCD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307" y="1466670"/>
            <a:ext cx="3612648" cy="3958770"/>
          </a:xfrm>
          <a:prstGeom prst="rect">
            <a:avLst/>
          </a:prstGeom>
        </p:spPr>
      </p:pic>
      <p:sp>
        <p:nvSpPr>
          <p:cNvPr id="6" name="Folyamatábra: Bekötés 5">
            <a:extLst>
              <a:ext uri="{FF2B5EF4-FFF2-40B4-BE49-F238E27FC236}">
                <a16:creationId xmlns:a16="http://schemas.microsoft.com/office/drawing/2014/main" id="{D7FA8589-0637-38F7-A017-064B92463F5B}"/>
              </a:ext>
            </a:extLst>
          </p:cNvPr>
          <p:cNvSpPr/>
          <p:nvPr/>
        </p:nvSpPr>
        <p:spPr>
          <a:xfrm>
            <a:off x="360616" y="1481294"/>
            <a:ext cx="5040000" cy="5040000"/>
          </a:xfrm>
          <a:prstGeom prst="flowChartConnector">
            <a:avLst/>
          </a:prstGeom>
          <a:noFill/>
          <a:ln w="107950" cmpd="sng">
            <a:solidFill>
              <a:srgbClr val="BD1F2D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040000"/>
                      <a:gd name="connsiteY0" fmla="*/ 2520000 h 5040000"/>
                      <a:gd name="connsiteX1" fmla="*/ 2520000 w 5040000"/>
                      <a:gd name="connsiteY1" fmla="*/ 0 h 5040000"/>
                      <a:gd name="connsiteX2" fmla="*/ 5040000 w 5040000"/>
                      <a:gd name="connsiteY2" fmla="*/ 2520000 h 5040000"/>
                      <a:gd name="connsiteX3" fmla="*/ 2520000 w 5040000"/>
                      <a:gd name="connsiteY3" fmla="*/ 5040000 h 5040000"/>
                      <a:gd name="connsiteX4" fmla="*/ 0 w 5040000"/>
                      <a:gd name="connsiteY4" fmla="*/ 2520000 h 504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40000" h="5040000" extrusionOk="0">
                        <a:moveTo>
                          <a:pt x="0" y="2520000"/>
                        </a:moveTo>
                        <a:cubicBezTo>
                          <a:pt x="-177020" y="1019052"/>
                          <a:pt x="1098351" y="11218"/>
                          <a:pt x="2520000" y="0"/>
                        </a:cubicBezTo>
                        <a:cubicBezTo>
                          <a:pt x="4047474" y="28571"/>
                          <a:pt x="4941920" y="1131361"/>
                          <a:pt x="5040000" y="2520000"/>
                        </a:cubicBezTo>
                        <a:cubicBezTo>
                          <a:pt x="4932025" y="4017201"/>
                          <a:pt x="3902921" y="5088843"/>
                          <a:pt x="2520000" y="5040000"/>
                        </a:cubicBezTo>
                        <a:cubicBezTo>
                          <a:pt x="1112250" y="5031250"/>
                          <a:pt x="53854" y="3937490"/>
                          <a:pt x="0" y="2520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254000" dist="127000" algn="tl" rotWithShape="0">
              <a:prstClr val="black">
                <a:alpha val="76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Folyamatábra: Bekötés 7">
            <a:extLst>
              <a:ext uri="{FF2B5EF4-FFF2-40B4-BE49-F238E27FC236}">
                <a16:creationId xmlns:a16="http://schemas.microsoft.com/office/drawing/2014/main" id="{DE13C537-0FB3-EC54-BA15-D730B72D360A}"/>
              </a:ext>
            </a:extLst>
          </p:cNvPr>
          <p:cNvSpPr/>
          <p:nvPr/>
        </p:nvSpPr>
        <p:spPr>
          <a:xfrm>
            <a:off x="3186433" y="1501696"/>
            <a:ext cx="5040000" cy="5040000"/>
          </a:xfrm>
          <a:prstGeom prst="flowChartConnector">
            <a:avLst/>
          </a:prstGeom>
          <a:noFill/>
          <a:ln w="107950" cmpd="sng">
            <a:solidFill>
              <a:srgbClr val="2E2E2E"/>
            </a:solidFill>
            <a:extLst>
              <a:ext uri="{C807C97D-BFC1-408E-A445-0C87EB9F89A2}">
                <ask:lineSketchStyleProps xmlns:ask="http://schemas.microsoft.com/office/drawing/2018/sketchyshapes" sd="2650216993">
                  <a:custGeom>
                    <a:avLst/>
                    <a:gdLst>
                      <a:gd name="connsiteX0" fmla="*/ 0 w 5040000"/>
                      <a:gd name="connsiteY0" fmla="*/ 2520000 h 5040000"/>
                      <a:gd name="connsiteX1" fmla="*/ 2520000 w 5040000"/>
                      <a:gd name="connsiteY1" fmla="*/ 0 h 5040000"/>
                      <a:gd name="connsiteX2" fmla="*/ 5040000 w 5040000"/>
                      <a:gd name="connsiteY2" fmla="*/ 2520000 h 5040000"/>
                      <a:gd name="connsiteX3" fmla="*/ 2520000 w 5040000"/>
                      <a:gd name="connsiteY3" fmla="*/ 5040000 h 5040000"/>
                      <a:gd name="connsiteX4" fmla="*/ 0 w 5040000"/>
                      <a:gd name="connsiteY4" fmla="*/ 2520000 h 504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40000" h="5040000" extrusionOk="0">
                        <a:moveTo>
                          <a:pt x="0" y="2520000"/>
                        </a:moveTo>
                        <a:cubicBezTo>
                          <a:pt x="-54695" y="1130582"/>
                          <a:pt x="1312285" y="180945"/>
                          <a:pt x="2520000" y="0"/>
                        </a:cubicBezTo>
                        <a:cubicBezTo>
                          <a:pt x="4010362" y="202372"/>
                          <a:pt x="5048807" y="1397033"/>
                          <a:pt x="5040000" y="2520000"/>
                        </a:cubicBezTo>
                        <a:cubicBezTo>
                          <a:pt x="4938275" y="3758285"/>
                          <a:pt x="4015363" y="5165266"/>
                          <a:pt x="2520000" y="5040000"/>
                        </a:cubicBezTo>
                        <a:cubicBezTo>
                          <a:pt x="1139808" y="4996979"/>
                          <a:pt x="20235" y="3949485"/>
                          <a:pt x="0" y="2520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254000" dist="127000" algn="tl" rotWithShape="0">
              <a:prstClr val="black">
                <a:alpha val="76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173318F-1482-85E9-A5E8-C8730556B494}"/>
              </a:ext>
            </a:extLst>
          </p:cNvPr>
          <p:cNvSpPr txBox="1">
            <a:spLocks/>
          </p:cNvSpPr>
          <p:nvPr/>
        </p:nvSpPr>
        <p:spPr>
          <a:xfrm>
            <a:off x="4809796" y="48660"/>
            <a:ext cx="26037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>
                <a:solidFill>
                  <a:srgbClr val="2E2E2E"/>
                </a:solidFill>
              </a:rPr>
              <a:t>Low </a:t>
            </a:r>
            <a:r>
              <a:rPr lang="hu-HU" dirty="0" err="1">
                <a:solidFill>
                  <a:srgbClr val="2E2E2E"/>
                </a:solidFill>
              </a:rPr>
              <a:t>code</a:t>
            </a:r>
            <a:r>
              <a:rPr lang="hu-HU" dirty="0">
                <a:solidFill>
                  <a:srgbClr val="2E2E2E"/>
                </a:solidFill>
              </a:rPr>
              <a:t> (No </a:t>
            </a:r>
            <a:r>
              <a:rPr lang="hu-HU" dirty="0" err="1">
                <a:solidFill>
                  <a:srgbClr val="2E2E2E"/>
                </a:solidFill>
              </a:rPr>
              <a:t>code</a:t>
            </a:r>
            <a:r>
              <a:rPr lang="hu-HU" dirty="0">
                <a:solidFill>
                  <a:srgbClr val="2E2E2E"/>
                </a:solidFill>
              </a:rPr>
              <a:t>)</a:t>
            </a:r>
          </a:p>
        </p:txBody>
      </p:sp>
      <p:sp>
        <p:nvSpPr>
          <p:cNvPr id="10" name="Tartalom helye 2">
            <a:extLst>
              <a:ext uri="{FF2B5EF4-FFF2-40B4-BE49-F238E27FC236}">
                <a16:creationId xmlns:a16="http://schemas.microsoft.com/office/drawing/2014/main" id="{64CB1DF3-724F-3300-5CC9-463FBD52AA7C}"/>
              </a:ext>
            </a:extLst>
          </p:cNvPr>
          <p:cNvSpPr txBox="1">
            <a:spLocks/>
          </p:cNvSpPr>
          <p:nvPr/>
        </p:nvSpPr>
        <p:spPr>
          <a:xfrm>
            <a:off x="5207847" y="3111657"/>
            <a:ext cx="2603773" cy="2776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hu-HU" sz="2000" dirty="0">
                <a:solidFill>
                  <a:srgbClr val="2E2E2E"/>
                </a:solidFill>
              </a:rPr>
              <a:t>fejlesztőeszköz</a:t>
            </a:r>
          </a:p>
          <a:p>
            <a:pPr marL="457200" lvl="1" indent="0">
              <a:buNone/>
            </a:pPr>
            <a:br>
              <a:rPr lang="hu-HU" sz="2000" dirty="0">
                <a:solidFill>
                  <a:srgbClr val="2E2E2E"/>
                </a:solidFill>
              </a:rPr>
            </a:br>
            <a:r>
              <a:rPr lang="hu-HU" sz="1600" dirty="0">
                <a:solidFill>
                  <a:srgbClr val="2E2E2E"/>
                </a:solidFill>
              </a:rPr>
              <a:t>szoftveralkalmazások készítése minimális kódírással</a:t>
            </a:r>
            <a:endParaRPr lang="hu-HU" sz="2000" dirty="0">
              <a:solidFill>
                <a:srgbClr val="2E2E2E"/>
              </a:solidFill>
            </a:endParaRP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F3D5246E-D63F-57D4-4A30-45E9CDE1442F}"/>
              </a:ext>
            </a:extLst>
          </p:cNvPr>
          <p:cNvSpPr txBox="1">
            <a:spLocks/>
          </p:cNvSpPr>
          <p:nvPr/>
        </p:nvSpPr>
        <p:spPr>
          <a:xfrm>
            <a:off x="3545397" y="2940923"/>
            <a:ext cx="1566066" cy="21207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00" dirty="0">
                <a:solidFill>
                  <a:srgbClr val="797979"/>
                </a:solidFill>
              </a:rPr>
              <a:t>vizuális</a:t>
            </a:r>
            <a:br>
              <a:rPr lang="hu-HU" sz="2400" dirty="0">
                <a:solidFill>
                  <a:srgbClr val="797979"/>
                </a:solidFill>
              </a:rPr>
            </a:br>
            <a:r>
              <a:rPr lang="hu-HU" sz="2400" dirty="0">
                <a:solidFill>
                  <a:srgbClr val="797979"/>
                </a:solidFill>
              </a:rPr>
              <a:t>építő- eszközök</a:t>
            </a:r>
          </a:p>
          <a:p>
            <a:pPr marL="0" indent="0" algn="ctr">
              <a:buNone/>
            </a:pPr>
            <a:endParaRPr lang="hu-HU" sz="2400" dirty="0">
              <a:solidFill>
                <a:srgbClr val="797979"/>
              </a:solidFill>
            </a:endParaRPr>
          </a:p>
          <a:p>
            <a:pPr marL="0" indent="0" algn="ctr">
              <a:buNone/>
            </a:pPr>
            <a:r>
              <a:rPr lang="hu-HU" sz="2400" dirty="0">
                <a:solidFill>
                  <a:srgbClr val="797979"/>
                </a:solidFill>
              </a:rPr>
              <a:t>előre elkészített </a:t>
            </a:r>
            <a:r>
              <a:rPr lang="hu-HU" sz="2400" dirty="0" err="1">
                <a:solidFill>
                  <a:srgbClr val="797979"/>
                </a:solidFill>
              </a:rPr>
              <a:t>komponsek</a:t>
            </a:r>
            <a:endParaRPr lang="hu-HU" sz="2400" dirty="0">
              <a:solidFill>
                <a:srgbClr val="797979"/>
              </a:solidFill>
            </a:endParaRPr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16D097DC-41E9-DDA6-F7DA-8222AE33175C}"/>
              </a:ext>
            </a:extLst>
          </p:cNvPr>
          <p:cNvSpPr txBox="1">
            <a:spLocks/>
          </p:cNvSpPr>
          <p:nvPr/>
        </p:nvSpPr>
        <p:spPr>
          <a:xfrm>
            <a:off x="4196821" y="84914"/>
            <a:ext cx="4481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=</a:t>
            </a:r>
          </a:p>
        </p:txBody>
      </p:sp>
      <p:sp>
        <p:nvSpPr>
          <p:cNvPr id="13" name="Cím 1">
            <a:extLst>
              <a:ext uri="{FF2B5EF4-FFF2-40B4-BE49-F238E27FC236}">
                <a16:creationId xmlns:a16="http://schemas.microsoft.com/office/drawing/2014/main" id="{CADFF9BA-A9BD-E897-C81E-21F04399AA5C}"/>
              </a:ext>
            </a:extLst>
          </p:cNvPr>
          <p:cNvSpPr txBox="1">
            <a:spLocks/>
          </p:cNvSpPr>
          <p:nvPr/>
        </p:nvSpPr>
        <p:spPr>
          <a:xfrm>
            <a:off x="7135793" y="42106"/>
            <a:ext cx="4481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?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C6E0F896-4F35-8221-24EB-504B3523975C}"/>
              </a:ext>
            </a:extLst>
          </p:cNvPr>
          <p:cNvSpPr txBox="1"/>
          <p:nvPr/>
        </p:nvSpPr>
        <p:spPr>
          <a:xfrm>
            <a:off x="8489257" y="5592852"/>
            <a:ext cx="35171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Gartner: </a:t>
            </a:r>
          </a:p>
          <a:p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„</a:t>
            </a:r>
            <a:r>
              <a:rPr lang="hu-HU" sz="1800" dirty="0" err="1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By</a:t>
            </a:r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2025 70% of </a:t>
            </a:r>
            <a:r>
              <a:rPr lang="hu-HU" sz="1800" dirty="0" err="1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custom</a:t>
            </a:r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u-HU" sz="1800" dirty="0" err="1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applications</a:t>
            </a:r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u-HU" sz="1800" dirty="0" err="1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will</a:t>
            </a:r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be </a:t>
            </a:r>
            <a:r>
              <a:rPr lang="hu-HU" sz="1800" dirty="0" err="1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build</a:t>
            </a:r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u-HU" sz="1800" dirty="0" err="1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with</a:t>
            </a:r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800" dirty="0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No- &amp; Low-</a:t>
            </a:r>
            <a:r>
              <a:rPr lang="hu-HU" sz="1800" dirty="0" err="1">
                <a:solidFill>
                  <a:srgbClr val="BD1F2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code</a:t>
            </a:r>
            <a:endParaRPr lang="hu-HU" dirty="0">
              <a:solidFill>
                <a:srgbClr val="BD1F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5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357FD9A6F96E54EBBEA439418150F17" ma:contentTypeVersion="16" ma:contentTypeDescription="Új dokumentum létrehozása." ma:contentTypeScope="" ma:versionID="bc3db300d823f3f821af7af387e830b5">
  <xsd:schema xmlns:xsd="http://www.w3.org/2001/XMLSchema" xmlns:xs="http://www.w3.org/2001/XMLSchema" xmlns:p="http://schemas.microsoft.com/office/2006/metadata/properties" xmlns:ns2="78db917e-feef-4771-b85e-b5ab2872d1a9" xmlns:ns3="1dd6f89a-7206-462c-9054-84ee3666248c" targetNamespace="http://schemas.microsoft.com/office/2006/metadata/properties" ma:root="true" ma:fieldsID="67df00338d344ab2a65fc08786bbc50a" ns2:_="" ns3:_="">
    <xsd:import namespace="78db917e-feef-4771-b85e-b5ab2872d1a9"/>
    <xsd:import namespace="1dd6f89a-7206-462c-9054-84ee366624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db917e-feef-4771-b85e-b5ab2872d1a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Megosztva részletekkel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147c90-c9e2-4739-9591-b404110bb558}" ma:internalName="TaxCatchAll" ma:showField="CatchAllData" ma:web="78db917e-feef-4771-b85e-b5ab2872d1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d6f89a-7206-462c-9054-84ee366624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épcímkék" ma:readOnly="false" ma:fieldId="{5cf76f15-5ced-4ddc-b409-7134ff3c332f}" ma:taxonomyMulti="true" ma:sspId="940eae3b-49b3-4ec1-95a1-b632e14173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8db917e-feef-4771-b85e-b5ab2872d1a9" xsi:nil="true"/>
    <lcf76f155ced4ddcb4097134ff3c332f xmlns="1dd6f89a-7206-462c-9054-84ee3666248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0560C6B-B930-446F-8851-E0BC3776B2AF}"/>
</file>

<file path=customXml/itemProps2.xml><?xml version="1.0" encoding="utf-8"?>
<ds:datastoreItem xmlns:ds="http://schemas.openxmlformats.org/officeDocument/2006/customXml" ds:itemID="{9ABB4457-7102-42CF-B330-9D984E9D563F}"/>
</file>

<file path=customXml/itemProps3.xml><?xml version="1.0" encoding="utf-8"?>
<ds:datastoreItem xmlns:ds="http://schemas.openxmlformats.org/officeDocument/2006/customXml" ds:itemID="{05BB0DCA-BBE0-4CCE-95B0-5AA2A5401D33}"/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862</Words>
  <Application>Microsoft Office PowerPoint</Application>
  <PresentationFormat>Szélesvásznú</PresentationFormat>
  <Paragraphs>238</Paragraphs>
  <Slides>25</Slides>
  <Notes>9</Notes>
  <HiddenSlides>4</HiddenSlides>
  <MMClips>1</MMClips>
  <ScaleCrop>false</ScaleCrop>
  <HeadingPairs>
    <vt:vector size="8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Helvetica Neue Light</vt:lpstr>
      <vt:lpstr>Libre Franklin</vt:lpstr>
      <vt:lpstr>Source Sans Pro</vt:lpstr>
      <vt:lpstr>Office-téma</vt:lpstr>
      <vt:lpstr>Image</vt:lpstr>
      <vt:lpstr>Workflow = lowcode? Folyamatmodellező szoftverek üzleti  lehetőségei</vt:lpstr>
      <vt:lpstr>PowerPoint-bemutató</vt:lpstr>
      <vt:lpstr>PowerPoint-bemutató</vt:lpstr>
      <vt:lpstr>PowerPoint-bemutató</vt:lpstr>
      <vt:lpstr>El tudjátok képzelni ezt a helyzetet?</vt:lpstr>
      <vt:lpstr>Vannak „jól” előkészített projektek!</vt:lpstr>
      <vt:lpstr>Ki ismeri igazából az üzletet?</vt:lpstr>
      <vt:lpstr>Digitalizáljuk a folyamatot!</vt:lpstr>
      <vt:lpstr>Workflow </vt:lpstr>
      <vt:lpstr>Ezek folyamatok vagy alkalmazások?</vt:lpstr>
      <vt:lpstr>2 perc  alatt kész  beszerzési folyamat?</vt:lpstr>
      <vt:lpstr>Sebesség, IT feladat, hatékonyság</vt:lpstr>
      <vt:lpstr>Igények változás</vt:lpstr>
      <vt:lpstr>a folyamatlépések minimum 35%-a automatizálható</vt:lpstr>
      <vt:lpstr>IT szerepe a workflow rendszerek működtetésében</vt:lpstr>
      <vt:lpstr>IT szerepe a workflow rendszerek működtetésében</vt:lpstr>
      <vt:lpstr>IT szerepe a workflow rendszerek működtetésében</vt:lpstr>
      <vt:lpstr>Példa 1 hétvégén  rajzolt / modellezett folyamatra </vt:lpstr>
      <vt:lpstr>Mostanában milyen problémákra adtunk megoldást?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Koppány</dc:creator>
  <cp:lastModifiedBy>Zsolt Szederkenyi</cp:lastModifiedBy>
  <cp:revision>6</cp:revision>
  <dcterms:created xsi:type="dcterms:W3CDTF">2020-06-10T09:54:43Z</dcterms:created>
  <dcterms:modified xsi:type="dcterms:W3CDTF">2023-05-24T09:17:14Z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0x0101004357FD9A6F96E54EBBEA439418150F17</vt:lpwstr>
  </property>
</Properties>
</file>